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8288000" cy="10287000"/>
  <p:notesSz cx="6858000" cy="9144000"/>
  <p:embeddedFontLst>
    <p:embeddedFont>
      <p:font typeface="Anton" panose="020F0502020204030204" pitchFamily="2" charset="0"/>
      <p:regular r:id="rId18"/>
    </p:embeddedFont>
    <p:embeddedFont>
      <p:font typeface="Playlist Script" panose="020B0604020202020204" charset="0"/>
      <p:regular r:id="rId19"/>
    </p:embeddedFont>
    <p:embeddedFont>
      <p:font typeface="Poppins" panose="00000500000000000000" pitchFamily="2" charset="0"/>
      <p:regular r:id="rId20"/>
    </p:embeddedFont>
    <p:embeddedFont>
      <p:font typeface="Poppins Bold"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802"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hyperlink" Target="https://globalfoodandhospitalityconsultant.com"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hyperlink" Target="https://globalfoodandhospitalityconsultant.com" TargetMode="External"/><Relationship Id="rId3" Type="http://schemas.openxmlformats.org/officeDocument/2006/relationships/image" Target="../media/image2.svg"/><Relationship Id="rId7" Type="http://schemas.openxmlformats.org/officeDocument/2006/relationships/image" Target="../media/image4.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hyperlink" Target="https://globalfoodandhospitalityconsultant.com" TargetMode="External"/><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hyperlink" Target="https://globalfoodandhospitalityconsultant.com" TargetMode="External"/><Relationship Id="rId5" Type="http://schemas.openxmlformats.org/officeDocument/2006/relationships/image" Target="../media/image9.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hyperlink" Target="https://globalfoodandhospitalityconsultant.com" TargetMode="External"/><Relationship Id="rId3" Type="http://schemas.openxmlformats.org/officeDocument/2006/relationships/image" Target="../media/image2.svg"/><Relationship Id="rId7" Type="http://schemas.openxmlformats.org/officeDocument/2006/relationships/image" Target="../media/image12.jpe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hyperlink" Target="https://globalfoodandhospitalityconsultant.com" TargetMode="External"/><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hyperlink" Target="https://globalfoodandhospitalityconsultant.com" TargetMode="External"/><Relationship Id="rId5" Type="http://schemas.openxmlformats.org/officeDocument/2006/relationships/image" Target="../media/image4.pn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8" Type="http://schemas.openxmlformats.org/officeDocument/2006/relationships/hyperlink" Target="https://globalfoodandhospitalityconsultant.com" TargetMode="External"/><Relationship Id="rId3" Type="http://schemas.openxmlformats.org/officeDocument/2006/relationships/image" Target="../media/image2.svg"/><Relationship Id="rId7" Type="http://schemas.openxmlformats.org/officeDocument/2006/relationships/image" Target="../media/image18.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8" Type="http://schemas.openxmlformats.org/officeDocument/2006/relationships/hyperlink" Target="https://globalfoodandhospitalityconsultant.com" TargetMode="External"/><Relationship Id="rId3" Type="http://schemas.openxmlformats.org/officeDocument/2006/relationships/image" Target="../media/image2.svg"/><Relationship Id="rId7" Type="http://schemas.openxmlformats.org/officeDocument/2006/relationships/image" Target="../media/image21.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svg"/><Relationship Id="rId7" Type="http://schemas.openxmlformats.org/officeDocument/2006/relationships/image" Target="../media/image24.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hyperlink" Target="https://globalfoodandhospitalityconsultant.com"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globalfoodandhospitalityconsultant.com" TargetMode="External"/><Relationship Id="rId3" Type="http://schemas.openxmlformats.org/officeDocument/2006/relationships/image" Target="../media/image2.svg"/><Relationship Id="rId7" Type="http://schemas.openxmlformats.org/officeDocument/2006/relationships/image" Target="../media/image4.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hyperlink" Target="https://globalfoodandhospitalityconsultant.com" TargetMode="External"/><Relationship Id="rId3" Type="http://schemas.openxmlformats.org/officeDocument/2006/relationships/image" Target="../media/image2.svg"/><Relationship Id="rId7" Type="http://schemas.openxmlformats.org/officeDocument/2006/relationships/image" Target="../media/image4.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hyperlink" Target="https://globalfoodandhospitalityconsultant.com" TargetMode="External"/><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4.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hyperlink" Target="https://globalfoodandhospitalityconsultant.com" TargetMode="External"/><Relationship Id="rId3" Type="http://schemas.openxmlformats.org/officeDocument/2006/relationships/image" Target="../media/image2.svg"/><Relationship Id="rId7" Type="http://schemas.openxmlformats.org/officeDocument/2006/relationships/image" Target="../media/image4.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svg"/><Relationship Id="rId7" Type="http://schemas.openxmlformats.org/officeDocument/2006/relationships/image" Target="../media/image39.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svg"/><Relationship Id="rId10" Type="http://schemas.openxmlformats.org/officeDocument/2006/relationships/hyperlink" Target="https://globalfoodandhospitalityconsultant.com" TargetMode="External"/><Relationship Id="rId4" Type="http://schemas.openxmlformats.org/officeDocument/2006/relationships/image" Target="../media/image36.svg"/><Relationship Id="rId9"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hyperlink" Target="https://globalfoodandhospitalityconsultant.com" TargetMode="External"/><Relationship Id="rId5" Type="http://schemas.openxmlformats.org/officeDocument/2006/relationships/image" Target="../media/image8.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350649" y="787220"/>
            <a:ext cx="922856" cy="482960"/>
            <a:chOff x="0" y="0"/>
            <a:chExt cx="215780" cy="112925"/>
          </a:xfrm>
        </p:grpSpPr>
        <p:sp>
          <p:nvSpPr>
            <p:cNvPr id="3" name="Freeform 3"/>
            <p:cNvSpPr/>
            <p:nvPr/>
          </p:nvSpPr>
          <p:spPr>
            <a:xfrm>
              <a:off x="0" y="0"/>
              <a:ext cx="215780" cy="112925"/>
            </a:xfrm>
            <a:custGeom>
              <a:avLst/>
              <a:gdLst/>
              <a:ahLst/>
              <a:cxnLst/>
              <a:rect l="l" t="t" r="r" b="b"/>
              <a:pathLst>
                <a:path w="215780" h="112925">
                  <a:moveTo>
                    <a:pt x="56462" y="0"/>
                  </a:moveTo>
                  <a:lnTo>
                    <a:pt x="159318" y="0"/>
                  </a:lnTo>
                  <a:cubicBezTo>
                    <a:pt x="190501" y="0"/>
                    <a:pt x="215780" y="25279"/>
                    <a:pt x="215780" y="56462"/>
                  </a:cubicBezTo>
                  <a:lnTo>
                    <a:pt x="215780" y="56462"/>
                  </a:lnTo>
                  <a:cubicBezTo>
                    <a:pt x="215780" y="87646"/>
                    <a:pt x="190501" y="112925"/>
                    <a:pt x="159318" y="112925"/>
                  </a:cubicBezTo>
                  <a:lnTo>
                    <a:pt x="56462" y="112925"/>
                  </a:lnTo>
                  <a:cubicBezTo>
                    <a:pt x="25279" y="112925"/>
                    <a:pt x="0" y="87646"/>
                    <a:pt x="0" y="56462"/>
                  </a:cubicBezTo>
                  <a:lnTo>
                    <a:pt x="0" y="56462"/>
                  </a:lnTo>
                  <a:cubicBezTo>
                    <a:pt x="0" y="25279"/>
                    <a:pt x="25279" y="0"/>
                    <a:pt x="56462" y="0"/>
                  </a:cubicBezTo>
                  <a:close/>
                </a:path>
              </a:pathLst>
            </a:custGeom>
            <a:solidFill>
              <a:srgbClr val="FFA800"/>
            </a:solidFill>
          </p:spPr>
          <p:txBody>
            <a:bodyPr/>
            <a:lstStyle/>
            <a:p>
              <a:endParaRPr lang="en-US"/>
            </a:p>
          </p:txBody>
        </p:sp>
        <p:sp>
          <p:nvSpPr>
            <p:cNvPr id="4" name="TextBox 4"/>
            <p:cNvSpPr txBox="1"/>
            <p:nvPr/>
          </p:nvSpPr>
          <p:spPr>
            <a:xfrm>
              <a:off x="0" y="-57150"/>
              <a:ext cx="215780" cy="170075"/>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6877525" y="881714"/>
            <a:ext cx="293972" cy="29397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sp>
        <p:nvSpPr>
          <p:cNvPr id="8" name="TextBox 8"/>
          <p:cNvSpPr txBox="1"/>
          <p:nvPr/>
        </p:nvSpPr>
        <p:spPr>
          <a:xfrm>
            <a:off x="1130018" y="3190828"/>
            <a:ext cx="16230600" cy="3101650"/>
          </a:xfrm>
          <a:prstGeom prst="rect">
            <a:avLst/>
          </a:prstGeom>
        </p:spPr>
        <p:txBody>
          <a:bodyPr lIns="0" tIns="0" rIns="0" bIns="0" rtlCol="0" anchor="t">
            <a:spAutoFit/>
          </a:bodyPr>
          <a:lstStyle/>
          <a:p>
            <a:pPr marL="0" lvl="0" indent="0" algn="ctr">
              <a:lnSpc>
                <a:spcPts val="23205"/>
              </a:lnSpc>
              <a:spcBef>
                <a:spcPct val="0"/>
              </a:spcBef>
            </a:pPr>
            <a:r>
              <a:rPr lang="en-US" sz="23440">
                <a:solidFill>
                  <a:srgbClr val="FFFFFF"/>
                </a:solidFill>
                <a:latin typeface="Anton"/>
                <a:ea typeface="Anton"/>
                <a:cs typeface="Anton"/>
                <a:sym typeface="Anton"/>
              </a:rPr>
              <a:t>ILYAS HUSSAIN</a:t>
            </a:r>
          </a:p>
        </p:txBody>
      </p:sp>
      <p:grpSp>
        <p:nvGrpSpPr>
          <p:cNvPr id="9" name="Group 9"/>
          <p:cNvGrpSpPr/>
          <p:nvPr/>
        </p:nvGrpSpPr>
        <p:grpSpPr>
          <a:xfrm>
            <a:off x="1028700" y="8982654"/>
            <a:ext cx="667655" cy="275646"/>
            <a:chOff x="0" y="0"/>
            <a:chExt cx="890207" cy="367528"/>
          </a:xfrm>
        </p:grpSpPr>
        <p:sp>
          <p:nvSpPr>
            <p:cNvPr id="10" name="Freeform 10"/>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1" name="Freeform 11"/>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12" name="Freeform 12"/>
          <p:cNvSpPr/>
          <p:nvPr/>
        </p:nvSpPr>
        <p:spPr>
          <a:xfrm>
            <a:off x="5960374" y="2183393"/>
            <a:ext cx="5234263" cy="11279144"/>
          </a:xfrm>
          <a:custGeom>
            <a:avLst/>
            <a:gdLst/>
            <a:ahLst/>
            <a:cxnLst/>
            <a:rect l="l" t="t" r="r" b="b"/>
            <a:pathLst>
              <a:path w="5234263" h="11279144">
                <a:moveTo>
                  <a:pt x="0" y="0"/>
                </a:moveTo>
                <a:lnTo>
                  <a:pt x="5234262" y="0"/>
                </a:lnTo>
                <a:lnTo>
                  <a:pt x="5234262" y="11279144"/>
                </a:lnTo>
                <a:lnTo>
                  <a:pt x="0" y="11279144"/>
                </a:lnTo>
                <a:lnTo>
                  <a:pt x="0" y="0"/>
                </a:lnTo>
                <a:close/>
              </a:path>
            </a:pathLst>
          </a:custGeom>
          <a:blipFill>
            <a:blip r:embed="rId4"/>
            <a:stretch>
              <a:fillRect l="-34918" r="-26500"/>
            </a:stretch>
          </a:blipFill>
        </p:spPr>
        <p:txBody>
          <a:bodyPr/>
          <a:lstStyle/>
          <a:p>
            <a:endParaRPr lang="en-US"/>
          </a:p>
        </p:txBody>
      </p:sp>
      <p:grpSp>
        <p:nvGrpSpPr>
          <p:cNvPr id="13" name="Group 13"/>
          <p:cNvGrpSpPr/>
          <p:nvPr/>
        </p:nvGrpSpPr>
        <p:grpSpPr>
          <a:xfrm>
            <a:off x="235834" y="134517"/>
            <a:ext cx="1788366" cy="1788366"/>
            <a:chOff x="0" y="0"/>
            <a:chExt cx="6350000" cy="6350000"/>
          </a:xfrm>
        </p:grpSpPr>
        <p:sp>
          <p:nvSpPr>
            <p:cNvPr id="14" name="Freeform 14"/>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5"/>
              <a:stretch>
                <a:fillRect l="-14120" t="-14337" r="-13930" b="-13712"/>
              </a:stretch>
            </a:blipFill>
            <a:ln w="38100" cap="sq">
              <a:solidFill>
                <a:srgbClr val="FFA800"/>
              </a:solidFill>
              <a:prstDash val="solid"/>
              <a:miter/>
            </a:ln>
          </p:spPr>
          <p:txBody>
            <a:bodyPr/>
            <a:lstStyle/>
            <a:p>
              <a:endParaRPr lang="en-US"/>
            </a:p>
          </p:txBody>
        </p:sp>
      </p:grpSp>
      <p:sp>
        <p:nvSpPr>
          <p:cNvPr id="15" name="TextBox 15"/>
          <p:cNvSpPr txBox="1"/>
          <p:nvPr/>
        </p:nvSpPr>
        <p:spPr>
          <a:xfrm>
            <a:off x="1362528" y="6065466"/>
            <a:ext cx="4435347" cy="368300"/>
          </a:xfrm>
          <a:prstGeom prst="rect">
            <a:avLst/>
          </a:prstGeom>
        </p:spPr>
        <p:txBody>
          <a:bodyPr lIns="0" tIns="0" rIns="0" bIns="0" rtlCol="0" anchor="t">
            <a:spAutoFit/>
          </a:bodyPr>
          <a:lstStyle/>
          <a:p>
            <a:pPr algn="l">
              <a:lnSpc>
                <a:spcPts val="2800"/>
              </a:lnSpc>
            </a:pPr>
            <a:r>
              <a:rPr lang="en-US" sz="2000">
                <a:solidFill>
                  <a:srgbClr val="FFFFFF"/>
                </a:solidFill>
                <a:latin typeface="Poppins"/>
                <a:ea typeface="Poppins"/>
                <a:cs typeface="Poppins"/>
                <a:sym typeface="Poppins"/>
              </a:rPr>
              <a:t>Executive Chef</a:t>
            </a:r>
          </a:p>
        </p:txBody>
      </p:sp>
      <p:sp>
        <p:nvSpPr>
          <p:cNvPr id="16" name="TextBox 16"/>
          <p:cNvSpPr txBox="1"/>
          <p:nvPr/>
        </p:nvSpPr>
        <p:spPr>
          <a:xfrm>
            <a:off x="11344249" y="6065466"/>
            <a:ext cx="5827248" cy="368300"/>
          </a:xfrm>
          <a:prstGeom prst="rect">
            <a:avLst/>
          </a:prstGeom>
        </p:spPr>
        <p:txBody>
          <a:bodyPr lIns="0" tIns="0" rIns="0" bIns="0" rtlCol="0" anchor="t">
            <a:spAutoFit/>
          </a:bodyPr>
          <a:lstStyle/>
          <a:p>
            <a:pPr algn="r">
              <a:lnSpc>
                <a:spcPts val="2800"/>
              </a:lnSpc>
            </a:pPr>
            <a:r>
              <a:rPr lang="en-US" sz="2000">
                <a:solidFill>
                  <a:srgbClr val="FFFFFF"/>
                </a:solidFill>
                <a:latin typeface="Poppins"/>
                <a:ea typeface="Poppins"/>
                <a:cs typeface="Poppins"/>
                <a:sym typeface="Poppins"/>
              </a:rPr>
              <a:t>CEO Global Foods and Hospitality Consultant</a:t>
            </a:r>
          </a:p>
        </p:txBody>
      </p:sp>
      <p:sp>
        <p:nvSpPr>
          <p:cNvPr id="17" name="TextBox 17"/>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18" name="TextBox 18"/>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19" name="TextBox 19"/>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20" name="TextBox 20"/>
          <p:cNvSpPr txBox="1"/>
          <p:nvPr/>
        </p:nvSpPr>
        <p:spPr>
          <a:xfrm>
            <a:off x="11194636" y="8915979"/>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6"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462362" y="9559925"/>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6794940" y="8916350"/>
            <a:ext cx="3152086" cy="781398"/>
            <a:chOff x="0" y="0"/>
            <a:chExt cx="737014" cy="182705"/>
          </a:xfrm>
        </p:grpSpPr>
        <p:sp>
          <p:nvSpPr>
            <p:cNvPr id="9" name="Freeform 9"/>
            <p:cNvSpPr/>
            <p:nvPr/>
          </p:nvSpPr>
          <p:spPr>
            <a:xfrm>
              <a:off x="0" y="0"/>
              <a:ext cx="737015" cy="182705"/>
            </a:xfrm>
            <a:custGeom>
              <a:avLst/>
              <a:gdLst/>
              <a:ahLst/>
              <a:cxnLst/>
              <a:rect l="l" t="t" r="r" b="b"/>
              <a:pathLst>
                <a:path w="737015" h="182705">
                  <a:moveTo>
                    <a:pt x="91352" y="0"/>
                  </a:moveTo>
                  <a:lnTo>
                    <a:pt x="645662" y="0"/>
                  </a:lnTo>
                  <a:cubicBezTo>
                    <a:pt x="669890" y="0"/>
                    <a:pt x="693126" y="9625"/>
                    <a:pt x="710258" y="26757"/>
                  </a:cubicBezTo>
                  <a:cubicBezTo>
                    <a:pt x="727390" y="43888"/>
                    <a:pt x="737015" y="67124"/>
                    <a:pt x="737015" y="91352"/>
                  </a:cubicBezTo>
                  <a:lnTo>
                    <a:pt x="737015" y="91352"/>
                  </a:lnTo>
                  <a:cubicBezTo>
                    <a:pt x="737015" y="141805"/>
                    <a:pt x="696115" y="182705"/>
                    <a:pt x="645662" y="182705"/>
                  </a:cubicBezTo>
                  <a:lnTo>
                    <a:pt x="91352" y="182705"/>
                  </a:lnTo>
                  <a:cubicBezTo>
                    <a:pt x="67124" y="182705"/>
                    <a:pt x="43888" y="173080"/>
                    <a:pt x="26757" y="155948"/>
                  </a:cubicBezTo>
                  <a:cubicBezTo>
                    <a:pt x="9625" y="138816"/>
                    <a:pt x="0" y="115581"/>
                    <a:pt x="0" y="91352"/>
                  </a:cubicBezTo>
                  <a:lnTo>
                    <a:pt x="0" y="91352"/>
                  </a:lnTo>
                  <a:cubicBezTo>
                    <a:pt x="0" y="67124"/>
                    <a:pt x="9625" y="43888"/>
                    <a:pt x="26757" y="26757"/>
                  </a:cubicBezTo>
                  <a:cubicBezTo>
                    <a:pt x="43888" y="9625"/>
                    <a:pt x="67124" y="0"/>
                    <a:pt x="91352" y="0"/>
                  </a:cubicBezTo>
                  <a:close/>
                </a:path>
              </a:pathLst>
            </a:custGeom>
            <a:solidFill>
              <a:srgbClr val="FFA800"/>
            </a:solidFill>
            <a:ln cap="rnd">
              <a:noFill/>
              <a:prstDash val="solid"/>
              <a:round/>
            </a:ln>
          </p:spPr>
          <p:txBody>
            <a:bodyPr/>
            <a:lstStyle/>
            <a:p>
              <a:endParaRPr lang="en-US"/>
            </a:p>
          </p:txBody>
        </p:sp>
        <p:sp>
          <p:nvSpPr>
            <p:cNvPr id="10" name="TextBox 10"/>
            <p:cNvSpPr txBox="1"/>
            <p:nvPr/>
          </p:nvSpPr>
          <p:spPr>
            <a:xfrm>
              <a:off x="0" y="-57150"/>
              <a:ext cx="737014" cy="239855"/>
            </a:xfrm>
            <a:prstGeom prst="rect">
              <a:avLst/>
            </a:prstGeom>
          </p:spPr>
          <p:txBody>
            <a:bodyPr lIns="50800" tIns="50800" rIns="50800" bIns="50800" rtlCol="0" anchor="ctr"/>
            <a:lstStyle/>
            <a:p>
              <a:pPr algn="ctr">
                <a:lnSpc>
                  <a:spcPts val="2799"/>
                </a:lnSpc>
              </a:pPr>
              <a:endParaRPr/>
            </a:p>
          </p:txBody>
        </p:sp>
      </p:grpSp>
      <p:grpSp>
        <p:nvGrpSpPr>
          <p:cNvPr id="11" name="Group 11"/>
          <p:cNvGrpSpPr/>
          <p:nvPr/>
        </p:nvGrpSpPr>
        <p:grpSpPr>
          <a:xfrm>
            <a:off x="9254373" y="9029080"/>
            <a:ext cx="555938" cy="555938"/>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13" name="TextBox 13"/>
            <p:cNvSpPr txBox="1"/>
            <p:nvPr/>
          </p:nvSpPr>
          <p:spPr>
            <a:xfrm>
              <a:off x="76200" y="-47625"/>
              <a:ext cx="660400" cy="784225"/>
            </a:xfrm>
            <a:prstGeom prst="rect">
              <a:avLst/>
            </a:prstGeom>
          </p:spPr>
          <p:txBody>
            <a:bodyPr lIns="50800" tIns="50800" rIns="50800" bIns="50800" rtlCol="0" anchor="ctr"/>
            <a:lstStyle/>
            <a:p>
              <a:pPr algn="ctr">
                <a:lnSpc>
                  <a:spcPts val="3400"/>
                </a:lnSpc>
              </a:pPr>
              <a:endParaRPr/>
            </a:p>
          </p:txBody>
        </p:sp>
      </p:grpSp>
      <p:sp>
        <p:nvSpPr>
          <p:cNvPr id="14" name="Freeform 14"/>
          <p:cNvSpPr/>
          <p:nvPr/>
        </p:nvSpPr>
        <p:spPr>
          <a:xfrm rot="2700000">
            <a:off x="9425044" y="9200681"/>
            <a:ext cx="214596" cy="214596"/>
          </a:xfrm>
          <a:custGeom>
            <a:avLst/>
            <a:gdLst/>
            <a:ahLst/>
            <a:cxnLst/>
            <a:rect l="l" t="t" r="r" b="b"/>
            <a:pathLst>
              <a:path w="214596" h="214596">
                <a:moveTo>
                  <a:pt x="0" y="0"/>
                </a:moveTo>
                <a:lnTo>
                  <a:pt x="214595" y="0"/>
                </a:lnTo>
                <a:lnTo>
                  <a:pt x="214595" y="214596"/>
                </a:lnTo>
                <a:lnTo>
                  <a:pt x="0" y="2145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5" name="Group 15"/>
          <p:cNvGrpSpPr/>
          <p:nvPr/>
        </p:nvGrpSpPr>
        <p:grpSpPr>
          <a:xfrm>
            <a:off x="1130018" y="1922883"/>
            <a:ext cx="2623185" cy="5246370"/>
            <a:chOff x="0" y="0"/>
            <a:chExt cx="3175000" cy="6350000"/>
          </a:xfrm>
        </p:grpSpPr>
        <p:sp>
          <p:nvSpPr>
            <p:cNvPr id="16" name="Freeform 16"/>
            <p:cNvSpPr/>
            <p:nvPr/>
          </p:nvSpPr>
          <p:spPr>
            <a:xfrm>
              <a:off x="0" y="0"/>
              <a:ext cx="3175000" cy="6350000"/>
            </a:xfrm>
            <a:custGeom>
              <a:avLst/>
              <a:gdLst/>
              <a:ahLst/>
              <a:cxnLst/>
              <a:rect l="l" t="t" r="r" b="b"/>
              <a:pathLst>
                <a:path w="3175000" h="6350000">
                  <a:moveTo>
                    <a:pt x="1587500" y="6350000"/>
                  </a:moveTo>
                  <a:cubicBezTo>
                    <a:pt x="711200" y="6350000"/>
                    <a:pt x="0" y="5638800"/>
                    <a:pt x="0" y="4762500"/>
                  </a:cubicBezTo>
                  <a:lnTo>
                    <a:pt x="0" y="1587500"/>
                  </a:lnTo>
                  <a:cubicBezTo>
                    <a:pt x="0" y="711200"/>
                    <a:pt x="711200" y="0"/>
                    <a:pt x="1587500" y="0"/>
                  </a:cubicBezTo>
                  <a:cubicBezTo>
                    <a:pt x="2463800" y="0"/>
                    <a:pt x="3175000" y="711200"/>
                    <a:pt x="3175000" y="1587500"/>
                  </a:cubicBezTo>
                  <a:lnTo>
                    <a:pt x="3175000" y="4762500"/>
                  </a:lnTo>
                  <a:cubicBezTo>
                    <a:pt x="3175000" y="5638800"/>
                    <a:pt x="2463800" y="6350000"/>
                    <a:pt x="1587500" y="6350000"/>
                  </a:cubicBezTo>
                  <a:close/>
                </a:path>
              </a:pathLst>
            </a:custGeom>
            <a:blipFill>
              <a:blip r:embed="rId5"/>
              <a:stretch>
                <a:fillRect l="-56334" t="-46014" r="-43558" b="-31668"/>
              </a:stretch>
            </a:blipFill>
          </p:spPr>
          <p:txBody>
            <a:bodyPr/>
            <a:lstStyle/>
            <a:p>
              <a:endParaRPr lang="en-US"/>
            </a:p>
          </p:txBody>
        </p:sp>
      </p:grpSp>
      <p:sp>
        <p:nvSpPr>
          <p:cNvPr id="17" name="TextBox 17"/>
          <p:cNvSpPr txBox="1"/>
          <p:nvPr/>
        </p:nvSpPr>
        <p:spPr>
          <a:xfrm>
            <a:off x="6794940" y="3010016"/>
            <a:ext cx="11110394" cy="5568950"/>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I was born in a small village in Skardu, Gilgit-Baltistan, where life was simple but full of challenges. From an early age, I learned the value of hard work, patience, and determination. With limited resources but big dreams, I moved to Karachi and started my career from small local hotels, private houses, and different kitchen environments where I worked hard to learn every detail of the culinary profession.</a:t>
            </a:r>
          </a:p>
          <a:p>
            <a:pPr algn="just">
              <a:lnSpc>
                <a:spcPts val="3400"/>
              </a:lnSpc>
            </a:pPr>
            <a:r>
              <a:rPr lang="en-US" sz="2000">
                <a:solidFill>
                  <a:srgbClr val="FFFFFF"/>
                </a:solidFill>
                <a:latin typeface="Poppins"/>
                <a:ea typeface="Poppins"/>
                <a:cs typeface="Poppins"/>
                <a:sym typeface="Poppins"/>
              </a:rPr>
              <a:t>Before reaching professional hotels, I gained experience by working in various homes and small setups, which taught me discipline, responsibility, and practical cooking skills. Later, I got the opportunity to work in Marriott and other well-known hospitality environments, where my professional journey became stronger and more refined.</a:t>
            </a:r>
          </a:p>
          <a:p>
            <a:pPr algn="just">
              <a:lnSpc>
                <a:spcPts val="3400"/>
              </a:lnSpc>
            </a:pPr>
            <a:r>
              <a:rPr lang="en-US" sz="2000">
                <a:solidFill>
                  <a:srgbClr val="FFFFFF"/>
                </a:solidFill>
                <a:latin typeface="Poppins"/>
                <a:ea typeface="Poppins"/>
                <a:cs typeface="Poppins"/>
                <a:sym typeface="Poppins"/>
              </a:rPr>
              <a:t>Step by step, through years of dedication and passion, I built my journey from a kitchen helper to an Executive Chef and Hospitality Consultant. Today, my experience reflects not only professional growth but also the strength of perseverance and the belief that success comes to those who never stop working for it.</a:t>
            </a:r>
          </a:p>
        </p:txBody>
      </p:sp>
      <p:grpSp>
        <p:nvGrpSpPr>
          <p:cNvPr id="18" name="Group 18"/>
          <p:cNvGrpSpPr/>
          <p:nvPr/>
        </p:nvGrpSpPr>
        <p:grpSpPr>
          <a:xfrm>
            <a:off x="3910773" y="3332596"/>
            <a:ext cx="2623185" cy="5246370"/>
            <a:chOff x="0" y="0"/>
            <a:chExt cx="3175000" cy="6350000"/>
          </a:xfrm>
        </p:grpSpPr>
        <p:sp>
          <p:nvSpPr>
            <p:cNvPr id="19" name="Freeform 19"/>
            <p:cNvSpPr/>
            <p:nvPr/>
          </p:nvSpPr>
          <p:spPr>
            <a:xfrm>
              <a:off x="0" y="0"/>
              <a:ext cx="3175000" cy="6350000"/>
            </a:xfrm>
            <a:custGeom>
              <a:avLst/>
              <a:gdLst/>
              <a:ahLst/>
              <a:cxnLst/>
              <a:rect l="l" t="t" r="r" b="b"/>
              <a:pathLst>
                <a:path w="3175000" h="6350000">
                  <a:moveTo>
                    <a:pt x="1587500" y="6350000"/>
                  </a:moveTo>
                  <a:cubicBezTo>
                    <a:pt x="711200" y="6350000"/>
                    <a:pt x="0" y="5638800"/>
                    <a:pt x="0" y="4762500"/>
                  </a:cubicBezTo>
                  <a:lnTo>
                    <a:pt x="0" y="1587500"/>
                  </a:lnTo>
                  <a:cubicBezTo>
                    <a:pt x="0" y="711200"/>
                    <a:pt x="711200" y="0"/>
                    <a:pt x="1587500" y="0"/>
                  </a:cubicBezTo>
                  <a:cubicBezTo>
                    <a:pt x="2463800" y="0"/>
                    <a:pt x="3175000" y="711200"/>
                    <a:pt x="3175000" y="1587500"/>
                  </a:cubicBezTo>
                  <a:lnTo>
                    <a:pt x="3175000" y="4762500"/>
                  </a:lnTo>
                  <a:cubicBezTo>
                    <a:pt x="3175000" y="5638800"/>
                    <a:pt x="2463800" y="6350000"/>
                    <a:pt x="1587500" y="6350000"/>
                  </a:cubicBezTo>
                  <a:close/>
                </a:path>
              </a:pathLst>
            </a:custGeom>
            <a:blipFill>
              <a:blip r:embed="rId6"/>
              <a:stretch>
                <a:fillRect l="-30250" r="-30250"/>
              </a:stretch>
            </a:blipFill>
          </p:spPr>
          <p:txBody>
            <a:bodyPr/>
            <a:lstStyle/>
            <a:p>
              <a:endParaRPr lang="en-US"/>
            </a:p>
          </p:txBody>
        </p:sp>
      </p:grpSp>
      <p:grpSp>
        <p:nvGrpSpPr>
          <p:cNvPr id="20" name="Group 20"/>
          <p:cNvGrpSpPr/>
          <p:nvPr/>
        </p:nvGrpSpPr>
        <p:grpSpPr>
          <a:xfrm>
            <a:off x="235834" y="134517"/>
            <a:ext cx="1788366" cy="1788366"/>
            <a:chOff x="0" y="0"/>
            <a:chExt cx="6350000" cy="6350000"/>
          </a:xfrm>
        </p:grpSpPr>
        <p:sp>
          <p:nvSpPr>
            <p:cNvPr id="21" name="Freeform 21"/>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7"/>
              <a:stretch>
                <a:fillRect l="-14120" t="-14337" r="-13930" b="-13712"/>
              </a:stretch>
            </a:blipFill>
            <a:ln w="38100" cap="sq">
              <a:solidFill>
                <a:srgbClr val="FFA800"/>
              </a:solidFill>
              <a:prstDash val="solid"/>
              <a:miter/>
            </a:ln>
          </p:spPr>
          <p:txBody>
            <a:bodyPr/>
            <a:lstStyle/>
            <a:p>
              <a:endParaRPr lang="en-US"/>
            </a:p>
          </p:txBody>
        </p:sp>
      </p:grpSp>
      <p:sp>
        <p:nvSpPr>
          <p:cNvPr id="22" name="TextBox 22"/>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23" name="TextBox 23"/>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24" name="TextBox 24"/>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25" name="TextBox 25"/>
          <p:cNvSpPr txBox="1"/>
          <p:nvPr/>
        </p:nvSpPr>
        <p:spPr>
          <a:xfrm>
            <a:off x="6788701" y="1752716"/>
            <a:ext cx="6043219" cy="1381125"/>
          </a:xfrm>
          <a:prstGeom prst="rect">
            <a:avLst/>
          </a:prstGeom>
        </p:spPr>
        <p:txBody>
          <a:bodyPr lIns="0" tIns="0" rIns="0" bIns="0" rtlCol="0" anchor="t">
            <a:spAutoFit/>
          </a:bodyPr>
          <a:lstStyle/>
          <a:p>
            <a:pPr marL="0" lvl="0" indent="0" algn="l">
              <a:lnSpc>
                <a:spcPts val="10800"/>
              </a:lnSpc>
            </a:pPr>
            <a:r>
              <a:rPr lang="en-US" sz="9000">
                <a:solidFill>
                  <a:srgbClr val="FFFFFF"/>
                </a:solidFill>
                <a:latin typeface="Anton"/>
                <a:ea typeface="Anton"/>
                <a:cs typeface="Anton"/>
                <a:sym typeface="Anton"/>
              </a:rPr>
              <a:t>INTRODUCTION</a:t>
            </a:r>
          </a:p>
        </p:txBody>
      </p:sp>
      <p:sp>
        <p:nvSpPr>
          <p:cNvPr id="26" name="TextBox 26"/>
          <p:cNvSpPr txBox="1"/>
          <p:nvPr/>
        </p:nvSpPr>
        <p:spPr>
          <a:xfrm>
            <a:off x="7412528" y="9032412"/>
            <a:ext cx="1746595" cy="425450"/>
          </a:xfrm>
          <a:prstGeom prst="rect">
            <a:avLst/>
          </a:prstGeom>
        </p:spPr>
        <p:txBody>
          <a:bodyPr lIns="0" tIns="0" rIns="0" bIns="0" rtlCol="0" anchor="t">
            <a:spAutoFit/>
          </a:bodyPr>
          <a:lstStyle/>
          <a:p>
            <a:pPr algn="l">
              <a:lnSpc>
                <a:spcPts val="3400"/>
              </a:lnSpc>
            </a:pPr>
            <a:r>
              <a:rPr lang="en-US" sz="2000">
                <a:solidFill>
                  <a:srgbClr val="000000"/>
                </a:solidFill>
                <a:latin typeface="Poppins"/>
                <a:ea typeface="Poppins"/>
                <a:cs typeface="Poppins"/>
                <a:sym typeface="Poppins"/>
              </a:rPr>
              <a:t>Learn More</a:t>
            </a:r>
          </a:p>
        </p:txBody>
      </p:sp>
      <p:sp>
        <p:nvSpPr>
          <p:cNvPr id="27" name="TextBox 27"/>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28" name="TextBox 28"/>
          <p:cNvSpPr txBox="1"/>
          <p:nvPr/>
        </p:nvSpPr>
        <p:spPr>
          <a:xfrm>
            <a:off x="11493060" y="9040813"/>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8"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694872" y="9569862"/>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8" name="TextBox 8"/>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9" name="TextBox 9"/>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10" name="TextBox 10"/>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11" name="TextBox 11"/>
          <p:cNvSpPr txBox="1"/>
          <p:nvPr/>
        </p:nvSpPr>
        <p:spPr>
          <a:xfrm>
            <a:off x="694872" y="2386743"/>
            <a:ext cx="10572803" cy="1381125"/>
          </a:xfrm>
          <a:prstGeom prst="rect">
            <a:avLst/>
          </a:prstGeom>
        </p:spPr>
        <p:txBody>
          <a:bodyPr lIns="0" tIns="0" rIns="0" bIns="0" rtlCol="0" anchor="t">
            <a:spAutoFit/>
          </a:bodyPr>
          <a:lstStyle/>
          <a:p>
            <a:pPr marL="0" lvl="0" indent="0" algn="l">
              <a:lnSpc>
                <a:spcPts val="10800"/>
              </a:lnSpc>
            </a:pPr>
            <a:r>
              <a:rPr lang="en-US" sz="9000">
                <a:solidFill>
                  <a:srgbClr val="FFFFFF"/>
                </a:solidFill>
                <a:latin typeface="Anton"/>
                <a:ea typeface="Anton"/>
                <a:cs typeface="Anton"/>
                <a:sym typeface="Anton"/>
              </a:rPr>
              <a:t>PROFESSIONAL PROFILE</a:t>
            </a:r>
          </a:p>
        </p:txBody>
      </p:sp>
      <p:grpSp>
        <p:nvGrpSpPr>
          <p:cNvPr id="12" name="Group 12"/>
          <p:cNvGrpSpPr/>
          <p:nvPr/>
        </p:nvGrpSpPr>
        <p:grpSpPr>
          <a:xfrm>
            <a:off x="7308125" y="8788465"/>
            <a:ext cx="3152086" cy="781398"/>
            <a:chOff x="0" y="0"/>
            <a:chExt cx="737014" cy="182705"/>
          </a:xfrm>
        </p:grpSpPr>
        <p:sp>
          <p:nvSpPr>
            <p:cNvPr id="13" name="Freeform 13"/>
            <p:cNvSpPr/>
            <p:nvPr/>
          </p:nvSpPr>
          <p:spPr>
            <a:xfrm>
              <a:off x="0" y="0"/>
              <a:ext cx="737015" cy="182705"/>
            </a:xfrm>
            <a:custGeom>
              <a:avLst/>
              <a:gdLst/>
              <a:ahLst/>
              <a:cxnLst/>
              <a:rect l="l" t="t" r="r" b="b"/>
              <a:pathLst>
                <a:path w="737015" h="182705">
                  <a:moveTo>
                    <a:pt x="91352" y="0"/>
                  </a:moveTo>
                  <a:lnTo>
                    <a:pt x="645662" y="0"/>
                  </a:lnTo>
                  <a:cubicBezTo>
                    <a:pt x="669890" y="0"/>
                    <a:pt x="693126" y="9625"/>
                    <a:pt x="710258" y="26757"/>
                  </a:cubicBezTo>
                  <a:cubicBezTo>
                    <a:pt x="727390" y="43888"/>
                    <a:pt x="737015" y="67124"/>
                    <a:pt x="737015" y="91352"/>
                  </a:cubicBezTo>
                  <a:lnTo>
                    <a:pt x="737015" y="91352"/>
                  </a:lnTo>
                  <a:cubicBezTo>
                    <a:pt x="737015" y="141805"/>
                    <a:pt x="696115" y="182705"/>
                    <a:pt x="645662" y="182705"/>
                  </a:cubicBezTo>
                  <a:lnTo>
                    <a:pt x="91352" y="182705"/>
                  </a:lnTo>
                  <a:cubicBezTo>
                    <a:pt x="67124" y="182705"/>
                    <a:pt x="43888" y="173080"/>
                    <a:pt x="26757" y="155948"/>
                  </a:cubicBezTo>
                  <a:cubicBezTo>
                    <a:pt x="9625" y="138816"/>
                    <a:pt x="0" y="115581"/>
                    <a:pt x="0" y="91352"/>
                  </a:cubicBezTo>
                  <a:lnTo>
                    <a:pt x="0" y="91352"/>
                  </a:lnTo>
                  <a:cubicBezTo>
                    <a:pt x="0" y="67124"/>
                    <a:pt x="9625" y="43888"/>
                    <a:pt x="26757" y="26757"/>
                  </a:cubicBezTo>
                  <a:cubicBezTo>
                    <a:pt x="43888" y="9625"/>
                    <a:pt x="67124" y="0"/>
                    <a:pt x="91352" y="0"/>
                  </a:cubicBezTo>
                  <a:close/>
                </a:path>
              </a:pathLst>
            </a:custGeom>
            <a:solidFill>
              <a:srgbClr val="FFA800"/>
            </a:solidFill>
            <a:ln cap="rnd">
              <a:noFill/>
              <a:prstDash val="solid"/>
              <a:round/>
            </a:ln>
          </p:spPr>
          <p:txBody>
            <a:bodyPr/>
            <a:lstStyle/>
            <a:p>
              <a:endParaRPr lang="en-US"/>
            </a:p>
          </p:txBody>
        </p:sp>
        <p:sp>
          <p:nvSpPr>
            <p:cNvPr id="14" name="TextBox 14"/>
            <p:cNvSpPr txBox="1"/>
            <p:nvPr/>
          </p:nvSpPr>
          <p:spPr>
            <a:xfrm>
              <a:off x="0" y="-57150"/>
              <a:ext cx="737014" cy="239855"/>
            </a:xfrm>
            <a:prstGeom prst="rect">
              <a:avLst/>
            </a:prstGeom>
          </p:spPr>
          <p:txBody>
            <a:bodyPr lIns="50800" tIns="50800" rIns="50800" bIns="50800" rtlCol="0" anchor="ctr"/>
            <a:lstStyle/>
            <a:p>
              <a:pPr algn="ctr">
                <a:lnSpc>
                  <a:spcPts val="2799"/>
                </a:lnSpc>
              </a:pPr>
              <a:endParaRPr/>
            </a:p>
          </p:txBody>
        </p:sp>
      </p:grpSp>
      <p:grpSp>
        <p:nvGrpSpPr>
          <p:cNvPr id="15" name="Group 15"/>
          <p:cNvGrpSpPr/>
          <p:nvPr/>
        </p:nvGrpSpPr>
        <p:grpSpPr>
          <a:xfrm>
            <a:off x="9767558" y="8901194"/>
            <a:ext cx="555938" cy="555938"/>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17" name="TextBox 17"/>
            <p:cNvSpPr txBox="1"/>
            <p:nvPr/>
          </p:nvSpPr>
          <p:spPr>
            <a:xfrm>
              <a:off x="76200" y="-47625"/>
              <a:ext cx="660400" cy="784225"/>
            </a:xfrm>
            <a:prstGeom prst="rect">
              <a:avLst/>
            </a:prstGeom>
          </p:spPr>
          <p:txBody>
            <a:bodyPr lIns="50800" tIns="50800" rIns="50800" bIns="50800" rtlCol="0" anchor="ctr"/>
            <a:lstStyle/>
            <a:p>
              <a:pPr algn="ctr">
                <a:lnSpc>
                  <a:spcPts val="3400"/>
                </a:lnSpc>
              </a:pPr>
              <a:endParaRPr/>
            </a:p>
          </p:txBody>
        </p:sp>
      </p:grpSp>
      <p:sp>
        <p:nvSpPr>
          <p:cNvPr id="18" name="Freeform 18"/>
          <p:cNvSpPr/>
          <p:nvPr/>
        </p:nvSpPr>
        <p:spPr>
          <a:xfrm rot="2700000">
            <a:off x="9931951" y="9071865"/>
            <a:ext cx="214596" cy="214596"/>
          </a:xfrm>
          <a:custGeom>
            <a:avLst/>
            <a:gdLst/>
            <a:ahLst/>
            <a:cxnLst/>
            <a:rect l="l" t="t" r="r" b="b"/>
            <a:pathLst>
              <a:path w="214596" h="214596">
                <a:moveTo>
                  <a:pt x="0" y="0"/>
                </a:moveTo>
                <a:lnTo>
                  <a:pt x="214596" y="0"/>
                </a:lnTo>
                <a:lnTo>
                  <a:pt x="214596" y="214596"/>
                </a:lnTo>
                <a:lnTo>
                  <a:pt x="0" y="2145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9" name="TextBox 19"/>
          <p:cNvSpPr txBox="1"/>
          <p:nvPr/>
        </p:nvSpPr>
        <p:spPr>
          <a:xfrm>
            <a:off x="694872" y="3765566"/>
            <a:ext cx="9628623" cy="4711700"/>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With over 18 years of extensive culinary expertise in high-volume kitchens, luxury hospitality environments, and premium restaurant operations, I bring strong leadership in kitchen management, menu innovation, food cost control, hygiene compliance, and staff development.</a:t>
            </a:r>
          </a:p>
          <a:p>
            <a:pPr algn="just">
              <a:lnSpc>
                <a:spcPts val="3400"/>
              </a:lnSpc>
            </a:pPr>
            <a:r>
              <a:rPr lang="en-US" sz="2000">
                <a:solidFill>
                  <a:srgbClr val="FFFFFF"/>
                </a:solidFill>
                <a:latin typeface="Poppins"/>
                <a:ea typeface="Poppins"/>
                <a:cs typeface="Poppins"/>
                <a:sym typeface="Poppins"/>
              </a:rPr>
              <a:t>I specialize in Turkish, Middle Eastern, Mediterranean, Pakistani, and Continental cuisine with proven excellence in launching successful restaurant concepts, improving operational efficiency, and building high-performing culinary teams.</a:t>
            </a:r>
          </a:p>
          <a:p>
            <a:pPr algn="just">
              <a:lnSpc>
                <a:spcPts val="3400"/>
              </a:lnSpc>
            </a:pPr>
            <a:r>
              <a:rPr lang="en-US" sz="2000">
                <a:solidFill>
                  <a:srgbClr val="FFFFFF"/>
                </a:solidFill>
                <a:latin typeface="Poppins"/>
                <a:ea typeface="Poppins"/>
                <a:cs typeface="Poppins"/>
                <a:sym typeface="Poppins"/>
              </a:rPr>
              <a:t>My experience includes Executive Chef leadership, restaurant consultancy, kitchen setup planning, SOP development, recruitment, staff training, and complete hospitality operational support.</a:t>
            </a:r>
          </a:p>
        </p:txBody>
      </p:sp>
      <p:sp>
        <p:nvSpPr>
          <p:cNvPr id="20" name="TextBox 20"/>
          <p:cNvSpPr txBox="1"/>
          <p:nvPr/>
        </p:nvSpPr>
        <p:spPr>
          <a:xfrm>
            <a:off x="7925713" y="8904526"/>
            <a:ext cx="1746595" cy="425450"/>
          </a:xfrm>
          <a:prstGeom prst="rect">
            <a:avLst/>
          </a:prstGeom>
        </p:spPr>
        <p:txBody>
          <a:bodyPr lIns="0" tIns="0" rIns="0" bIns="0" rtlCol="0" anchor="t">
            <a:spAutoFit/>
          </a:bodyPr>
          <a:lstStyle/>
          <a:p>
            <a:pPr algn="l">
              <a:lnSpc>
                <a:spcPts val="3400"/>
              </a:lnSpc>
            </a:pPr>
            <a:r>
              <a:rPr lang="en-US" sz="2000">
                <a:solidFill>
                  <a:srgbClr val="000000"/>
                </a:solidFill>
                <a:latin typeface="Poppins"/>
                <a:ea typeface="Poppins"/>
                <a:cs typeface="Poppins"/>
                <a:sym typeface="Poppins"/>
              </a:rPr>
              <a:t>Learn More</a:t>
            </a:r>
          </a:p>
        </p:txBody>
      </p:sp>
      <p:grpSp>
        <p:nvGrpSpPr>
          <p:cNvPr id="21" name="Group 21"/>
          <p:cNvGrpSpPr/>
          <p:nvPr/>
        </p:nvGrpSpPr>
        <p:grpSpPr>
          <a:xfrm>
            <a:off x="11267675" y="1405322"/>
            <a:ext cx="7520539" cy="7495872"/>
            <a:chOff x="0" y="0"/>
            <a:chExt cx="1575030" cy="1569864"/>
          </a:xfrm>
        </p:grpSpPr>
        <p:sp>
          <p:nvSpPr>
            <p:cNvPr id="22" name="Freeform 22"/>
            <p:cNvSpPr/>
            <p:nvPr/>
          </p:nvSpPr>
          <p:spPr>
            <a:xfrm>
              <a:off x="0" y="0"/>
              <a:ext cx="1575030" cy="1569864"/>
            </a:xfrm>
            <a:custGeom>
              <a:avLst/>
              <a:gdLst/>
              <a:ahLst/>
              <a:cxnLst/>
              <a:rect l="l" t="t" r="r" b="b"/>
              <a:pathLst>
                <a:path w="1575030" h="1569864">
                  <a:moveTo>
                    <a:pt x="23677" y="0"/>
                  </a:moveTo>
                  <a:lnTo>
                    <a:pt x="1551353" y="0"/>
                  </a:lnTo>
                  <a:cubicBezTo>
                    <a:pt x="1557633" y="0"/>
                    <a:pt x="1563655" y="2495"/>
                    <a:pt x="1568096" y="6935"/>
                  </a:cubicBezTo>
                  <a:cubicBezTo>
                    <a:pt x="1572536" y="11375"/>
                    <a:pt x="1575030" y="17398"/>
                    <a:pt x="1575030" y="23677"/>
                  </a:cubicBezTo>
                  <a:lnTo>
                    <a:pt x="1575030" y="1546187"/>
                  </a:lnTo>
                  <a:cubicBezTo>
                    <a:pt x="1575030" y="1552467"/>
                    <a:pt x="1572536" y="1558489"/>
                    <a:pt x="1568096" y="1562930"/>
                  </a:cubicBezTo>
                  <a:cubicBezTo>
                    <a:pt x="1563655" y="1567370"/>
                    <a:pt x="1557633" y="1569864"/>
                    <a:pt x="1551353" y="1569864"/>
                  </a:cubicBezTo>
                  <a:lnTo>
                    <a:pt x="23677" y="1569864"/>
                  </a:lnTo>
                  <a:cubicBezTo>
                    <a:pt x="17398" y="1569864"/>
                    <a:pt x="11375" y="1567370"/>
                    <a:pt x="6935" y="1562930"/>
                  </a:cubicBezTo>
                  <a:cubicBezTo>
                    <a:pt x="2495" y="1558489"/>
                    <a:pt x="0" y="1552467"/>
                    <a:pt x="0" y="1546187"/>
                  </a:cubicBezTo>
                  <a:lnTo>
                    <a:pt x="0" y="23677"/>
                  </a:lnTo>
                  <a:cubicBezTo>
                    <a:pt x="0" y="17398"/>
                    <a:pt x="2495" y="11375"/>
                    <a:pt x="6935" y="6935"/>
                  </a:cubicBezTo>
                  <a:cubicBezTo>
                    <a:pt x="11375" y="2495"/>
                    <a:pt x="17398" y="0"/>
                    <a:pt x="23677" y="0"/>
                  </a:cubicBezTo>
                  <a:close/>
                </a:path>
              </a:pathLst>
            </a:custGeom>
            <a:blipFill>
              <a:blip r:embed="rId5"/>
              <a:stretch>
                <a:fillRect t="-8123" r="-406" b="-17512"/>
              </a:stretch>
            </a:blipFill>
          </p:spPr>
          <p:txBody>
            <a:bodyPr/>
            <a:lstStyle/>
            <a:p>
              <a:endParaRPr lang="en-US"/>
            </a:p>
          </p:txBody>
        </p:sp>
      </p:grpSp>
      <p:grpSp>
        <p:nvGrpSpPr>
          <p:cNvPr id="23" name="Group 23"/>
          <p:cNvGrpSpPr/>
          <p:nvPr/>
        </p:nvGrpSpPr>
        <p:grpSpPr>
          <a:xfrm>
            <a:off x="235834" y="134517"/>
            <a:ext cx="1788366" cy="1788366"/>
            <a:chOff x="0" y="0"/>
            <a:chExt cx="6350000" cy="6350000"/>
          </a:xfrm>
        </p:grpSpPr>
        <p:sp>
          <p:nvSpPr>
            <p:cNvPr id="24" name="Freeform 24"/>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6"/>
              <a:stretch>
                <a:fillRect l="-14120" t="-14337" r="-13930" b="-13712"/>
              </a:stretch>
            </a:blipFill>
            <a:ln w="38100" cap="sq">
              <a:solidFill>
                <a:srgbClr val="FFA800"/>
              </a:solidFill>
              <a:prstDash val="solid"/>
              <a:miter/>
            </a:ln>
          </p:spPr>
          <p:txBody>
            <a:bodyPr/>
            <a:lstStyle/>
            <a:p>
              <a:endParaRPr lang="en-US"/>
            </a:p>
          </p:txBody>
        </p:sp>
      </p:grpSp>
      <p:sp>
        <p:nvSpPr>
          <p:cNvPr id="25" name="TextBox 25"/>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26" name="TextBox 26"/>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7"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028700" y="9181092"/>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235834" y="134517"/>
            <a:ext cx="1788366" cy="1788366"/>
            <a:chOff x="0" y="0"/>
            <a:chExt cx="6350000" cy="6350000"/>
          </a:xfrm>
        </p:grpSpPr>
        <p:sp>
          <p:nvSpPr>
            <p:cNvPr id="9" name="Freeform 9"/>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4"/>
              <a:stretch>
                <a:fillRect l="-14120" t="-14337" r="-13930" b="-13712"/>
              </a:stretch>
            </a:blipFill>
            <a:ln w="38100" cap="sq">
              <a:solidFill>
                <a:srgbClr val="FFA800"/>
              </a:solidFill>
              <a:prstDash val="solid"/>
              <a:miter/>
            </a:ln>
          </p:spPr>
          <p:txBody>
            <a:bodyPr/>
            <a:lstStyle/>
            <a:p>
              <a:endParaRPr lang="en-US"/>
            </a:p>
          </p:txBody>
        </p:sp>
      </p:grpSp>
      <p:sp>
        <p:nvSpPr>
          <p:cNvPr id="10" name="Freeform 10"/>
          <p:cNvSpPr/>
          <p:nvPr/>
        </p:nvSpPr>
        <p:spPr>
          <a:xfrm rot="5400000" flipH="1">
            <a:off x="-1277017" y="2607643"/>
            <a:ext cx="3670076" cy="5071714"/>
          </a:xfrm>
          <a:custGeom>
            <a:avLst/>
            <a:gdLst/>
            <a:ahLst/>
            <a:cxnLst/>
            <a:rect l="l" t="t" r="r" b="b"/>
            <a:pathLst>
              <a:path w="3670076" h="5071714">
                <a:moveTo>
                  <a:pt x="3670076" y="0"/>
                </a:moveTo>
                <a:lnTo>
                  <a:pt x="0" y="0"/>
                </a:lnTo>
                <a:lnTo>
                  <a:pt x="0" y="5071714"/>
                </a:lnTo>
                <a:lnTo>
                  <a:pt x="3670076" y="5071714"/>
                </a:lnTo>
                <a:lnTo>
                  <a:pt x="3670076" y="0"/>
                </a:lnTo>
                <a:close/>
              </a:path>
            </a:pathLst>
          </a:custGeom>
          <a:blipFill>
            <a:blip r:embed="rId5"/>
            <a:stretch>
              <a:fillRect/>
            </a:stretch>
          </a:blipFill>
        </p:spPr>
        <p:txBody>
          <a:bodyPr/>
          <a:lstStyle/>
          <a:p>
            <a:endParaRPr lang="en-US"/>
          </a:p>
        </p:txBody>
      </p:sp>
      <p:sp>
        <p:nvSpPr>
          <p:cNvPr id="11" name="TextBox 11"/>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12" name="TextBox 12"/>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13" name="TextBox 13"/>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14" name="TextBox 14"/>
          <p:cNvSpPr txBox="1"/>
          <p:nvPr/>
        </p:nvSpPr>
        <p:spPr>
          <a:xfrm>
            <a:off x="4015443" y="2948760"/>
            <a:ext cx="9659429" cy="1381125"/>
          </a:xfrm>
          <a:prstGeom prst="rect">
            <a:avLst/>
          </a:prstGeom>
        </p:spPr>
        <p:txBody>
          <a:bodyPr lIns="0" tIns="0" rIns="0" bIns="0" rtlCol="0" anchor="t">
            <a:spAutoFit/>
          </a:bodyPr>
          <a:lstStyle/>
          <a:p>
            <a:pPr marL="0" lvl="0" indent="0" algn="ctr">
              <a:lnSpc>
                <a:spcPts val="10800"/>
              </a:lnSpc>
            </a:pPr>
            <a:r>
              <a:rPr lang="en-US" sz="9000">
                <a:solidFill>
                  <a:srgbClr val="FFFFFF"/>
                </a:solidFill>
                <a:latin typeface="Anton"/>
                <a:ea typeface="Anton"/>
                <a:cs typeface="Anton"/>
                <a:sym typeface="Anton"/>
              </a:rPr>
              <a:t>VISION</a:t>
            </a:r>
          </a:p>
        </p:txBody>
      </p:sp>
      <p:sp>
        <p:nvSpPr>
          <p:cNvPr id="15" name="TextBox 15"/>
          <p:cNvSpPr txBox="1"/>
          <p:nvPr/>
        </p:nvSpPr>
        <p:spPr>
          <a:xfrm>
            <a:off x="3232658" y="4681271"/>
            <a:ext cx="11818343" cy="1851025"/>
          </a:xfrm>
          <a:prstGeom prst="rect">
            <a:avLst/>
          </a:prstGeom>
        </p:spPr>
        <p:txBody>
          <a:bodyPr lIns="0" tIns="0" rIns="0" bIns="0" rtlCol="0" anchor="t">
            <a:spAutoFit/>
          </a:bodyPr>
          <a:lstStyle/>
          <a:p>
            <a:pPr algn="ctr">
              <a:lnSpc>
                <a:spcPts val="3739"/>
              </a:lnSpc>
            </a:pPr>
            <a:r>
              <a:rPr lang="en-US" sz="2199" b="1">
                <a:solidFill>
                  <a:srgbClr val="FFFFFF"/>
                </a:solidFill>
                <a:latin typeface="Poppins Bold"/>
                <a:ea typeface="Poppins Bold"/>
                <a:cs typeface="Poppins Bold"/>
                <a:sym typeface="Poppins Bold"/>
              </a:rPr>
              <a:t>To deliver excellence in hospitality consultancy by helping restaurants, hotels, and food businesses achieve operational success, culinary distinction, and long-term profitability through professional systems, strategic planning, and world-class kitchen leadership.</a:t>
            </a:r>
          </a:p>
        </p:txBody>
      </p:sp>
      <p:sp>
        <p:nvSpPr>
          <p:cNvPr id="16" name="TextBox 16"/>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17" name="TextBox 17"/>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6" tooltip="https://globalfoodandhospitalityconsultant.com"/>
              </a:rPr>
              <a:t>www.globalfoodsandhospitalityconsultant.com</a:t>
            </a:r>
          </a:p>
        </p:txBody>
      </p:sp>
      <p:sp>
        <p:nvSpPr>
          <p:cNvPr id="18" name="Freeform 18"/>
          <p:cNvSpPr/>
          <p:nvPr/>
        </p:nvSpPr>
        <p:spPr>
          <a:xfrm rot="-5400000" flipH="1">
            <a:off x="15791636" y="2607643"/>
            <a:ext cx="3670076" cy="5071714"/>
          </a:xfrm>
          <a:custGeom>
            <a:avLst/>
            <a:gdLst/>
            <a:ahLst/>
            <a:cxnLst/>
            <a:rect l="l" t="t" r="r" b="b"/>
            <a:pathLst>
              <a:path w="3670076" h="5071714">
                <a:moveTo>
                  <a:pt x="3670076" y="0"/>
                </a:moveTo>
                <a:lnTo>
                  <a:pt x="0" y="0"/>
                </a:lnTo>
                <a:lnTo>
                  <a:pt x="0" y="5071714"/>
                </a:lnTo>
                <a:lnTo>
                  <a:pt x="3670076" y="5071714"/>
                </a:lnTo>
                <a:lnTo>
                  <a:pt x="3670076" y="0"/>
                </a:lnTo>
                <a:close/>
              </a:path>
            </a:pathLst>
          </a:custGeom>
          <a:blipFill>
            <a:blip r:embed="rId5"/>
            <a:stretch>
              <a:fillRect/>
            </a:stretch>
          </a:blipFill>
        </p:spPr>
        <p:txBody>
          <a:bodyPr/>
          <a:lstStyle/>
          <a:p>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028700" y="9181092"/>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235834" y="134517"/>
            <a:ext cx="1788366" cy="1788366"/>
            <a:chOff x="0" y="0"/>
            <a:chExt cx="6350000" cy="6350000"/>
          </a:xfrm>
        </p:grpSpPr>
        <p:sp>
          <p:nvSpPr>
            <p:cNvPr id="9" name="Freeform 9"/>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4"/>
              <a:stretch>
                <a:fillRect l="-14120" t="-14337" r="-13930" b="-13712"/>
              </a:stretch>
            </a:blipFill>
            <a:ln w="38100" cap="sq">
              <a:solidFill>
                <a:srgbClr val="FFA800"/>
              </a:solidFill>
              <a:prstDash val="solid"/>
              <a:miter/>
            </a:ln>
          </p:spPr>
          <p:txBody>
            <a:bodyPr/>
            <a:lstStyle/>
            <a:p>
              <a:endParaRPr lang="en-US"/>
            </a:p>
          </p:txBody>
        </p:sp>
      </p:grpSp>
      <p:sp>
        <p:nvSpPr>
          <p:cNvPr id="10" name="Freeform 10"/>
          <p:cNvSpPr/>
          <p:nvPr/>
        </p:nvSpPr>
        <p:spPr>
          <a:xfrm>
            <a:off x="8848785" y="2346561"/>
            <a:ext cx="3989373" cy="2662000"/>
          </a:xfrm>
          <a:custGeom>
            <a:avLst/>
            <a:gdLst/>
            <a:ahLst/>
            <a:cxnLst/>
            <a:rect l="l" t="t" r="r" b="b"/>
            <a:pathLst>
              <a:path w="3989373" h="2662000">
                <a:moveTo>
                  <a:pt x="0" y="0"/>
                </a:moveTo>
                <a:lnTo>
                  <a:pt x="3989373" y="0"/>
                </a:lnTo>
                <a:lnTo>
                  <a:pt x="3989373" y="2662000"/>
                </a:lnTo>
                <a:lnTo>
                  <a:pt x="0" y="2662000"/>
                </a:lnTo>
                <a:lnTo>
                  <a:pt x="0" y="0"/>
                </a:lnTo>
                <a:close/>
              </a:path>
            </a:pathLst>
          </a:custGeom>
          <a:blipFill>
            <a:blip r:embed="rId5"/>
            <a:stretch>
              <a:fillRect/>
            </a:stretch>
          </a:blipFill>
        </p:spPr>
        <p:txBody>
          <a:bodyPr/>
          <a:lstStyle/>
          <a:p>
            <a:endParaRPr lang="en-US"/>
          </a:p>
        </p:txBody>
      </p:sp>
      <p:sp>
        <p:nvSpPr>
          <p:cNvPr id="11" name="Freeform 11"/>
          <p:cNvSpPr/>
          <p:nvPr/>
        </p:nvSpPr>
        <p:spPr>
          <a:xfrm>
            <a:off x="11241826" y="4303899"/>
            <a:ext cx="4003748" cy="2857675"/>
          </a:xfrm>
          <a:custGeom>
            <a:avLst/>
            <a:gdLst/>
            <a:ahLst/>
            <a:cxnLst/>
            <a:rect l="l" t="t" r="r" b="b"/>
            <a:pathLst>
              <a:path w="4003748" h="2857675">
                <a:moveTo>
                  <a:pt x="0" y="0"/>
                </a:moveTo>
                <a:lnTo>
                  <a:pt x="4003748" y="0"/>
                </a:lnTo>
                <a:lnTo>
                  <a:pt x="4003748" y="2857675"/>
                </a:lnTo>
                <a:lnTo>
                  <a:pt x="0" y="2857675"/>
                </a:lnTo>
                <a:lnTo>
                  <a:pt x="0" y="0"/>
                </a:lnTo>
                <a:close/>
              </a:path>
            </a:pathLst>
          </a:custGeom>
          <a:blipFill>
            <a:blip r:embed="rId6"/>
            <a:stretch>
              <a:fillRect/>
            </a:stretch>
          </a:blipFill>
        </p:spPr>
        <p:txBody>
          <a:bodyPr/>
          <a:lstStyle/>
          <a:p>
            <a:endParaRPr lang="en-US"/>
          </a:p>
        </p:txBody>
      </p:sp>
      <p:sp>
        <p:nvSpPr>
          <p:cNvPr id="12" name="Freeform 12"/>
          <p:cNvSpPr/>
          <p:nvPr/>
        </p:nvSpPr>
        <p:spPr>
          <a:xfrm>
            <a:off x="12983989" y="6205055"/>
            <a:ext cx="4523170" cy="2572553"/>
          </a:xfrm>
          <a:custGeom>
            <a:avLst/>
            <a:gdLst/>
            <a:ahLst/>
            <a:cxnLst/>
            <a:rect l="l" t="t" r="r" b="b"/>
            <a:pathLst>
              <a:path w="4523170" h="2572553">
                <a:moveTo>
                  <a:pt x="0" y="0"/>
                </a:moveTo>
                <a:lnTo>
                  <a:pt x="4523170" y="0"/>
                </a:lnTo>
                <a:lnTo>
                  <a:pt x="4523170" y="2572553"/>
                </a:lnTo>
                <a:lnTo>
                  <a:pt x="0" y="2572553"/>
                </a:lnTo>
                <a:lnTo>
                  <a:pt x="0" y="0"/>
                </a:lnTo>
                <a:close/>
              </a:path>
            </a:pathLst>
          </a:custGeom>
          <a:blipFill>
            <a:blip r:embed="rId7"/>
            <a:stretch>
              <a:fillRect/>
            </a:stretch>
          </a:blipFill>
        </p:spPr>
        <p:txBody>
          <a:bodyPr/>
          <a:lstStyle/>
          <a:p>
            <a:endParaRPr lang="en-US"/>
          </a:p>
        </p:txBody>
      </p:sp>
      <p:sp>
        <p:nvSpPr>
          <p:cNvPr id="13" name="TextBox 13"/>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14" name="TextBox 14"/>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15" name="TextBox 15"/>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16" name="TextBox 16"/>
          <p:cNvSpPr txBox="1"/>
          <p:nvPr/>
        </p:nvSpPr>
        <p:spPr>
          <a:xfrm>
            <a:off x="1608247" y="1913358"/>
            <a:ext cx="9659429" cy="1381125"/>
          </a:xfrm>
          <a:prstGeom prst="rect">
            <a:avLst/>
          </a:prstGeom>
        </p:spPr>
        <p:txBody>
          <a:bodyPr lIns="0" tIns="0" rIns="0" bIns="0" rtlCol="0" anchor="t">
            <a:spAutoFit/>
          </a:bodyPr>
          <a:lstStyle/>
          <a:p>
            <a:pPr marL="0" lvl="0" indent="0" algn="l">
              <a:lnSpc>
                <a:spcPts val="10800"/>
              </a:lnSpc>
            </a:pPr>
            <a:r>
              <a:rPr lang="en-US" sz="9000">
                <a:solidFill>
                  <a:srgbClr val="FFFFFF"/>
                </a:solidFill>
                <a:latin typeface="Anton"/>
                <a:ea typeface="Anton"/>
                <a:cs typeface="Anton"/>
                <a:sym typeface="Anton"/>
              </a:rPr>
              <a:t>CORE EXPERTISE</a:t>
            </a:r>
          </a:p>
        </p:txBody>
      </p:sp>
      <p:sp>
        <p:nvSpPr>
          <p:cNvPr id="17" name="TextBox 17"/>
          <p:cNvSpPr txBox="1"/>
          <p:nvPr/>
        </p:nvSpPr>
        <p:spPr>
          <a:xfrm>
            <a:off x="1362528" y="3267364"/>
            <a:ext cx="7447645" cy="6051550"/>
          </a:xfrm>
          <a:prstGeom prst="rect">
            <a:avLst/>
          </a:prstGeom>
        </p:spPr>
        <p:txBody>
          <a:bodyPr lIns="0" tIns="0" rIns="0" bIns="0" rtlCol="0" anchor="t">
            <a:spAutoFit/>
          </a:bodyPr>
          <a:lstStyle/>
          <a:p>
            <a:pPr marL="474979" lvl="1" indent="-237490" algn="just">
              <a:lnSpc>
                <a:spcPts val="3739"/>
              </a:lnSpc>
              <a:buFont typeface="Arial"/>
              <a:buChar char="•"/>
            </a:pPr>
            <a:r>
              <a:rPr lang="en-US" sz="2199" b="1">
                <a:solidFill>
                  <a:srgbClr val="FFFFFF"/>
                </a:solidFill>
                <a:latin typeface="Poppins Bold"/>
                <a:ea typeface="Poppins Bold"/>
                <a:cs typeface="Poppins Bold"/>
                <a:sym typeface="Poppins Bold"/>
              </a:rPr>
              <a:t>Executive Kitchen Management</a:t>
            </a:r>
          </a:p>
          <a:p>
            <a:pPr marL="474979" lvl="1" indent="-237490" algn="just">
              <a:lnSpc>
                <a:spcPts val="3739"/>
              </a:lnSpc>
              <a:buFont typeface="Arial"/>
              <a:buChar char="•"/>
            </a:pPr>
            <a:r>
              <a:rPr lang="en-US" sz="2199" b="1">
                <a:solidFill>
                  <a:srgbClr val="FFFFFF"/>
                </a:solidFill>
                <a:latin typeface="Poppins Bold"/>
                <a:ea typeface="Poppins Bold"/>
                <a:cs typeface="Poppins Bold"/>
                <a:sym typeface="Poppins Bold"/>
              </a:rPr>
              <a:t>Restaurant Consultancy &amp; Setup</a:t>
            </a:r>
          </a:p>
          <a:p>
            <a:pPr marL="474979" lvl="1" indent="-237490" algn="just">
              <a:lnSpc>
                <a:spcPts val="3739"/>
              </a:lnSpc>
              <a:buFont typeface="Arial"/>
              <a:buChar char="•"/>
            </a:pPr>
            <a:r>
              <a:rPr lang="en-US" sz="2199" b="1">
                <a:solidFill>
                  <a:srgbClr val="FFFFFF"/>
                </a:solidFill>
                <a:latin typeface="Poppins Bold"/>
                <a:ea typeface="Poppins Bold"/>
                <a:cs typeface="Poppins Bold"/>
                <a:sym typeface="Poppins Bold"/>
              </a:rPr>
              <a:t>Turkish &amp; Middle Eastern Cuisine</a:t>
            </a:r>
          </a:p>
          <a:p>
            <a:pPr marL="474979" lvl="1" indent="-237490" algn="just">
              <a:lnSpc>
                <a:spcPts val="3739"/>
              </a:lnSpc>
              <a:buFont typeface="Arial"/>
              <a:buChar char="•"/>
            </a:pPr>
            <a:r>
              <a:rPr lang="en-US" sz="2199" b="1">
                <a:solidFill>
                  <a:srgbClr val="FFFFFF"/>
                </a:solidFill>
                <a:latin typeface="Poppins Bold"/>
                <a:ea typeface="Poppins Bold"/>
                <a:cs typeface="Poppins Bold"/>
                <a:sym typeface="Poppins Bold"/>
              </a:rPr>
              <a:t>Menu Engineering &amp; Development</a:t>
            </a:r>
          </a:p>
          <a:p>
            <a:pPr marL="474979" lvl="1" indent="-237490" algn="just">
              <a:lnSpc>
                <a:spcPts val="3739"/>
              </a:lnSpc>
              <a:buFont typeface="Arial"/>
              <a:buChar char="•"/>
            </a:pPr>
            <a:r>
              <a:rPr lang="en-US" sz="2199" b="1">
                <a:solidFill>
                  <a:srgbClr val="FFFFFF"/>
                </a:solidFill>
                <a:latin typeface="Poppins Bold"/>
                <a:ea typeface="Poppins Bold"/>
                <a:cs typeface="Poppins Bold"/>
                <a:sym typeface="Poppins Bold"/>
              </a:rPr>
              <a:t>Food Cost Control &amp; Inventory Management</a:t>
            </a:r>
          </a:p>
          <a:p>
            <a:pPr marL="474979" lvl="1" indent="-237490" algn="just">
              <a:lnSpc>
                <a:spcPts val="3739"/>
              </a:lnSpc>
              <a:buFont typeface="Arial"/>
              <a:buChar char="•"/>
            </a:pPr>
            <a:r>
              <a:rPr lang="en-US" sz="2199" b="1">
                <a:solidFill>
                  <a:srgbClr val="FFFFFF"/>
                </a:solidFill>
                <a:latin typeface="Poppins Bold"/>
                <a:ea typeface="Poppins Bold"/>
                <a:cs typeface="Poppins Bold"/>
                <a:sym typeface="Poppins Bold"/>
              </a:rPr>
              <a:t>SOP Development &amp; Kitchen Systems</a:t>
            </a:r>
          </a:p>
          <a:p>
            <a:pPr marL="474979" lvl="1" indent="-237490" algn="just">
              <a:lnSpc>
                <a:spcPts val="3739"/>
              </a:lnSpc>
              <a:buFont typeface="Arial"/>
              <a:buChar char="•"/>
            </a:pPr>
            <a:r>
              <a:rPr lang="en-US" sz="2199" b="1">
                <a:solidFill>
                  <a:srgbClr val="FFFFFF"/>
                </a:solidFill>
                <a:latin typeface="Poppins Bold"/>
                <a:ea typeface="Poppins Bold"/>
                <a:cs typeface="Poppins Bold"/>
                <a:sym typeface="Poppins Bold"/>
              </a:rPr>
              <a:t>Staff Recruitment &amp; Training</a:t>
            </a:r>
          </a:p>
          <a:p>
            <a:pPr marL="474979" lvl="1" indent="-237490" algn="just">
              <a:lnSpc>
                <a:spcPts val="3739"/>
              </a:lnSpc>
              <a:buFont typeface="Arial"/>
              <a:buChar char="•"/>
            </a:pPr>
            <a:r>
              <a:rPr lang="en-US" sz="2199" b="1">
                <a:solidFill>
                  <a:srgbClr val="FFFFFF"/>
                </a:solidFill>
                <a:latin typeface="Poppins Bold"/>
                <a:ea typeface="Poppins Bold"/>
                <a:cs typeface="Poppins Bold"/>
                <a:sym typeface="Poppins Bold"/>
              </a:rPr>
              <a:t>Food Safety &amp; Hygiene Compliance</a:t>
            </a:r>
          </a:p>
          <a:p>
            <a:pPr marL="474979" lvl="1" indent="-237490" algn="just">
              <a:lnSpc>
                <a:spcPts val="3739"/>
              </a:lnSpc>
              <a:buFont typeface="Arial"/>
              <a:buChar char="•"/>
            </a:pPr>
            <a:r>
              <a:rPr lang="en-US" sz="2199" b="1">
                <a:solidFill>
                  <a:srgbClr val="FFFFFF"/>
                </a:solidFill>
                <a:latin typeface="Poppins Bold"/>
                <a:ea typeface="Poppins Bold"/>
                <a:cs typeface="Poppins Bold"/>
                <a:sym typeface="Poppins Bold"/>
              </a:rPr>
              <a:t>Fine Dining Operations</a:t>
            </a:r>
          </a:p>
          <a:p>
            <a:pPr marL="474979" lvl="1" indent="-237490" algn="just">
              <a:lnSpc>
                <a:spcPts val="3739"/>
              </a:lnSpc>
              <a:buFont typeface="Arial"/>
              <a:buChar char="•"/>
            </a:pPr>
            <a:r>
              <a:rPr lang="en-US" sz="2199" b="1">
                <a:solidFill>
                  <a:srgbClr val="FFFFFF"/>
                </a:solidFill>
                <a:latin typeface="Poppins Bold"/>
                <a:ea typeface="Poppins Bold"/>
                <a:cs typeface="Poppins Bold"/>
                <a:sym typeface="Poppins Bold"/>
              </a:rPr>
              <a:t>Pre-Opening Restaurant Consultancy</a:t>
            </a:r>
          </a:p>
          <a:p>
            <a:pPr marL="474979" lvl="1" indent="-237490" algn="just">
              <a:lnSpc>
                <a:spcPts val="3739"/>
              </a:lnSpc>
              <a:buFont typeface="Arial"/>
              <a:buChar char="•"/>
            </a:pPr>
            <a:r>
              <a:rPr lang="en-US" sz="2199" b="1">
                <a:solidFill>
                  <a:srgbClr val="FFFFFF"/>
                </a:solidFill>
                <a:latin typeface="Poppins Bold"/>
                <a:ea typeface="Poppins Bold"/>
                <a:cs typeface="Poppins Bold"/>
                <a:sym typeface="Poppins Bold"/>
              </a:rPr>
              <a:t>Vendor &amp; Supplier Management</a:t>
            </a:r>
          </a:p>
          <a:p>
            <a:pPr marL="474979" lvl="1" indent="-237490" algn="just">
              <a:lnSpc>
                <a:spcPts val="3739"/>
              </a:lnSpc>
              <a:buFont typeface="Arial"/>
              <a:buChar char="•"/>
            </a:pPr>
            <a:r>
              <a:rPr lang="en-US" sz="2199" b="1">
                <a:solidFill>
                  <a:srgbClr val="FFFFFF"/>
                </a:solidFill>
                <a:latin typeface="Poppins Bold"/>
                <a:ea typeface="Poppins Bold"/>
                <a:cs typeface="Poppins Bold"/>
                <a:sym typeface="Poppins Bold"/>
              </a:rPr>
              <a:t>Customer Experience Enhancement</a:t>
            </a:r>
          </a:p>
          <a:p>
            <a:pPr algn="just">
              <a:lnSpc>
                <a:spcPts val="3739"/>
              </a:lnSpc>
            </a:pPr>
            <a:endParaRPr lang="en-US" sz="2199" b="1">
              <a:solidFill>
                <a:srgbClr val="FFFFFF"/>
              </a:solidFill>
              <a:latin typeface="Poppins Bold"/>
              <a:ea typeface="Poppins Bold"/>
              <a:cs typeface="Poppins Bold"/>
              <a:sym typeface="Poppins Bold"/>
            </a:endParaRPr>
          </a:p>
        </p:txBody>
      </p:sp>
      <p:sp>
        <p:nvSpPr>
          <p:cNvPr id="18" name="TextBox 18"/>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19" name="TextBox 19"/>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8"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028700" y="9181092"/>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235834" y="134517"/>
            <a:ext cx="1788366" cy="1788366"/>
            <a:chOff x="0" y="0"/>
            <a:chExt cx="6350000" cy="6350000"/>
          </a:xfrm>
        </p:grpSpPr>
        <p:sp>
          <p:nvSpPr>
            <p:cNvPr id="9" name="Freeform 9"/>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4"/>
              <a:stretch>
                <a:fillRect l="-14120" t="-14337" r="-13930" b="-13712"/>
              </a:stretch>
            </a:blipFill>
            <a:ln w="38100" cap="sq">
              <a:solidFill>
                <a:srgbClr val="FFA800"/>
              </a:solidFill>
              <a:prstDash val="solid"/>
              <a:miter/>
            </a:ln>
          </p:spPr>
          <p:txBody>
            <a:bodyPr/>
            <a:lstStyle/>
            <a:p>
              <a:endParaRPr lang="en-US"/>
            </a:p>
          </p:txBody>
        </p:sp>
      </p:grpSp>
      <p:sp>
        <p:nvSpPr>
          <p:cNvPr id="10" name="Freeform 10"/>
          <p:cNvSpPr/>
          <p:nvPr/>
        </p:nvSpPr>
        <p:spPr>
          <a:xfrm>
            <a:off x="13700132" y="3497377"/>
            <a:ext cx="4003748" cy="2857675"/>
          </a:xfrm>
          <a:custGeom>
            <a:avLst/>
            <a:gdLst/>
            <a:ahLst/>
            <a:cxnLst/>
            <a:rect l="l" t="t" r="r" b="b"/>
            <a:pathLst>
              <a:path w="4003748" h="2857675">
                <a:moveTo>
                  <a:pt x="0" y="0"/>
                </a:moveTo>
                <a:lnTo>
                  <a:pt x="4003748" y="0"/>
                </a:lnTo>
                <a:lnTo>
                  <a:pt x="4003748" y="2857675"/>
                </a:lnTo>
                <a:lnTo>
                  <a:pt x="0" y="2857675"/>
                </a:lnTo>
                <a:lnTo>
                  <a:pt x="0" y="0"/>
                </a:lnTo>
                <a:close/>
              </a:path>
            </a:pathLst>
          </a:custGeom>
          <a:blipFill>
            <a:blip r:embed="rId5"/>
            <a:stretch>
              <a:fillRect l="-7793" r="-7793"/>
            </a:stretch>
          </a:blipFill>
        </p:spPr>
        <p:txBody>
          <a:bodyPr/>
          <a:lstStyle/>
          <a:p>
            <a:endParaRPr lang="en-US"/>
          </a:p>
        </p:txBody>
      </p:sp>
      <p:sp>
        <p:nvSpPr>
          <p:cNvPr id="11" name="Freeform 11"/>
          <p:cNvSpPr/>
          <p:nvPr/>
        </p:nvSpPr>
        <p:spPr>
          <a:xfrm>
            <a:off x="11493060" y="5389586"/>
            <a:ext cx="4208946" cy="2626826"/>
          </a:xfrm>
          <a:custGeom>
            <a:avLst/>
            <a:gdLst/>
            <a:ahLst/>
            <a:cxnLst/>
            <a:rect l="l" t="t" r="r" b="b"/>
            <a:pathLst>
              <a:path w="4208946" h="2626826">
                <a:moveTo>
                  <a:pt x="0" y="0"/>
                </a:moveTo>
                <a:lnTo>
                  <a:pt x="4208946" y="0"/>
                </a:lnTo>
                <a:lnTo>
                  <a:pt x="4208946" y="2626826"/>
                </a:lnTo>
                <a:lnTo>
                  <a:pt x="0" y="2626826"/>
                </a:lnTo>
                <a:lnTo>
                  <a:pt x="0" y="0"/>
                </a:lnTo>
                <a:close/>
              </a:path>
            </a:pathLst>
          </a:custGeom>
          <a:blipFill>
            <a:blip r:embed="rId6"/>
            <a:stretch>
              <a:fillRect t="-3476" b="-3476"/>
            </a:stretch>
          </a:blipFill>
        </p:spPr>
        <p:txBody>
          <a:bodyPr/>
          <a:lstStyle/>
          <a:p>
            <a:endParaRPr lang="en-US"/>
          </a:p>
        </p:txBody>
      </p:sp>
      <p:sp>
        <p:nvSpPr>
          <p:cNvPr id="12" name="TextBox 12"/>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13" name="TextBox 13"/>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14" name="TextBox 14"/>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15" name="TextBox 15"/>
          <p:cNvSpPr txBox="1"/>
          <p:nvPr/>
        </p:nvSpPr>
        <p:spPr>
          <a:xfrm>
            <a:off x="1325411" y="1913358"/>
            <a:ext cx="15846086" cy="1381125"/>
          </a:xfrm>
          <a:prstGeom prst="rect">
            <a:avLst/>
          </a:prstGeom>
        </p:spPr>
        <p:txBody>
          <a:bodyPr lIns="0" tIns="0" rIns="0" bIns="0" rtlCol="0" anchor="t">
            <a:spAutoFit/>
          </a:bodyPr>
          <a:lstStyle/>
          <a:p>
            <a:pPr marL="0" lvl="0" indent="0" algn="l">
              <a:lnSpc>
                <a:spcPts val="10800"/>
              </a:lnSpc>
            </a:pPr>
            <a:r>
              <a:rPr lang="en-US" sz="9000">
                <a:solidFill>
                  <a:srgbClr val="FFFFFF"/>
                </a:solidFill>
                <a:latin typeface="Anton"/>
                <a:ea typeface="Anton"/>
                <a:cs typeface="Anton"/>
                <a:sym typeface="Anton"/>
              </a:rPr>
              <a:t>HOSPITALITY CONSULTANCY SERVICES</a:t>
            </a:r>
          </a:p>
        </p:txBody>
      </p:sp>
      <p:sp>
        <p:nvSpPr>
          <p:cNvPr id="16" name="TextBox 16"/>
          <p:cNvSpPr txBox="1"/>
          <p:nvPr/>
        </p:nvSpPr>
        <p:spPr>
          <a:xfrm>
            <a:off x="1362528" y="3267364"/>
            <a:ext cx="7781472" cy="4854315"/>
          </a:xfrm>
          <a:prstGeom prst="rect">
            <a:avLst/>
          </a:prstGeom>
        </p:spPr>
        <p:txBody>
          <a:bodyPr lIns="0" tIns="0" rIns="0" bIns="0" rtlCol="0" anchor="t">
            <a:spAutoFit/>
          </a:bodyPr>
          <a:lstStyle/>
          <a:p>
            <a:pPr algn="l">
              <a:lnSpc>
                <a:spcPts val="3907"/>
              </a:lnSpc>
            </a:pPr>
            <a:r>
              <a:rPr lang="en-US" sz="2298" b="1">
                <a:solidFill>
                  <a:srgbClr val="FFFFFF"/>
                </a:solidFill>
                <a:latin typeface="Poppins Bold"/>
                <a:ea typeface="Poppins Bold"/>
                <a:cs typeface="Poppins Bold"/>
                <a:sym typeface="Poppins Bold"/>
              </a:rPr>
              <a:t>✔ Restaurant Startup Consultancy</a:t>
            </a:r>
          </a:p>
          <a:p>
            <a:pPr algn="l">
              <a:lnSpc>
                <a:spcPts val="3907"/>
              </a:lnSpc>
            </a:pPr>
            <a:r>
              <a:rPr lang="en-US" sz="2298" b="1">
                <a:solidFill>
                  <a:srgbClr val="FFFFFF"/>
                </a:solidFill>
                <a:latin typeface="Poppins Bold"/>
                <a:ea typeface="Poppins Bold"/>
                <a:cs typeface="Poppins Bold"/>
                <a:sym typeface="Poppins Bold"/>
              </a:rPr>
              <a:t>✔ Kitchen Setup &amp; Workflow Design</a:t>
            </a:r>
          </a:p>
          <a:p>
            <a:pPr algn="l">
              <a:lnSpc>
                <a:spcPts val="3907"/>
              </a:lnSpc>
            </a:pPr>
            <a:r>
              <a:rPr lang="en-US" sz="2298" b="1">
                <a:solidFill>
                  <a:srgbClr val="FFFFFF"/>
                </a:solidFill>
                <a:latin typeface="Poppins Bold"/>
                <a:ea typeface="Poppins Bold"/>
                <a:cs typeface="Poppins Bold"/>
                <a:sym typeface="Poppins Bold"/>
              </a:rPr>
              <a:t>✔ Turkish &amp; Fine Dining Restaurant Consultancy</a:t>
            </a:r>
          </a:p>
          <a:p>
            <a:pPr algn="l">
              <a:lnSpc>
                <a:spcPts val="3907"/>
              </a:lnSpc>
            </a:pPr>
            <a:r>
              <a:rPr lang="en-US" sz="2298" b="1">
                <a:solidFill>
                  <a:srgbClr val="FFFFFF"/>
                </a:solidFill>
                <a:latin typeface="Poppins Bold"/>
                <a:ea typeface="Poppins Bold"/>
                <a:cs typeface="Poppins Bold"/>
                <a:sym typeface="Poppins Bold"/>
              </a:rPr>
              <a:t>✔ Menu Engineering &amp; Pricing Strategy</a:t>
            </a:r>
          </a:p>
          <a:p>
            <a:pPr algn="l">
              <a:lnSpc>
                <a:spcPts val="3907"/>
              </a:lnSpc>
            </a:pPr>
            <a:r>
              <a:rPr lang="en-US" sz="2298" b="1">
                <a:solidFill>
                  <a:srgbClr val="FFFFFF"/>
                </a:solidFill>
                <a:latin typeface="Poppins Bold"/>
                <a:ea typeface="Poppins Bold"/>
                <a:cs typeface="Poppins Bold"/>
                <a:sym typeface="Poppins Bold"/>
              </a:rPr>
              <a:t>✔ Executive Chef Services</a:t>
            </a:r>
          </a:p>
          <a:p>
            <a:pPr algn="l">
              <a:lnSpc>
                <a:spcPts val="3907"/>
              </a:lnSpc>
            </a:pPr>
            <a:r>
              <a:rPr lang="en-US" sz="2298" b="1">
                <a:solidFill>
                  <a:srgbClr val="FFFFFF"/>
                </a:solidFill>
                <a:latin typeface="Poppins Bold"/>
                <a:ea typeface="Poppins Bold"/>
                <a:cs typeface="Poppins Bold"/>
                <a:sym typeface="Poppins Bold"/>
              </a:rPr>
              <a:t>✔ Staff Hiring &amp; Training</a:t>
            </a:r>
          </a:p>
          <a:p>
            <a:pPr algn="l">
              <a:lnSpc>
                <a:spcPts val="3907"/>
              </a:lnSpc>
            </a:pPr>
            <a:r>
              <a:rPr lang="en-US" sz="2298" b="1">
                <a:solidFill>
                  <a:srgbClr val="FFFFFF"/>
                </a:solidFill>
                <a:latin typeface="Poppins Bold"/>
                <a:ea typeface="Poppins Bold"/>
                <a:cs typeface="Poppins Bold"/>
                <a:sym typeface="Poppins Bold"/>
              </a:rPr>
              <a:t>✔ Food Cost Reduction Systems</a:t>
            </a:r>
          </a:p>
          <a:p>
            <a:pPr algn="l">
              <a:lnSpc>
                <a:spcPts val="3907"/>
              </a:lnSpc>
            </a:pPr>
            <a:r>
              <a:rPr lang="en-US" sz="2298" b="1">
                <a:solidFill>
                  <a:srgbClr val="FFFFFF"/>
                </a:solidFill>
                <a:latin typeface="Poppins Bold"/>
                <a:ea typeface="Poppins Bold"/>
                <a:cs typeface="Poppins Bold"/>
                <a:sym typeface="Poppins Bold"/>
              </a:rPr>
              <a:t>✔ SOP Development</a:t>
            </a:r>
          </a:p>
          <a:p>
            <a:pPr algn="l">
              <a:lnSpc>
                <a:spcPts val="3907"/>
              </a:lnSpc>
            </a:pPr>
            <a:r>
              <a:rPr lang="en-US" sz="2298" b="1">
                <a:solidFill>
                  <a:srgbClr val="FFFFFF"/>
                </a:solidFill>
                <a:latin typeface="Poppins Bold"/>
                <a:ea typeface="Poppins Bold"/>
                <a:cs typeface="Poppins Bold"/>
                <a:sym typeface="Poppins Bold"/>
              </a:rPr>
              <a:t>✔ Hygiene &amp; Quality Control Systems</a:t>
            </a:r>
          </a:p>
          <a:p>
            <a:pPr algn="l">
              <a:lnSpc>
                <a:spcPts val="3907"/>
              </a:lnSpc>
            </a:pPr>
            <a:r>
              <a:rPr lang="en-US" sz="2298" b="1">
                <a:solidFill>
                  <a:srgbClr val="FFFFFF"/>
                </a:solidFill>
                <a:latin typeface="Poppins Bold"/>
                <a:ea typeface="Poppins Bold"/>
                <a:cs typeface="Poppins Bold"/>
                <a:sym typeface="Poppins Bold"/>
              </a:rPr>
              <a:t>✔ Hotel Restaurant Operations Consultancy</a:t>
            </a:r>
          </a:p>
        </p:txBody>
      </p:sp>
      <p:sp>
        <p:nvSpPr>
          <p:cNvPr id="17" name="TextBox 17"/>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18" name="TextBox 18"/>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7"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028700" y="9181092"/>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7435860" y="2231177"/>
            <a:ext cx="9032248" cy="2963482"/>
            <a:chOff x="0" y="0"/>
            <a:chExt cx="7741539" cy="2540000"/>
          </a:xfrm>
        </p:grpSpPr>
        <p:sp>
          <p:nvSpPr>
            <p:cNvPr id="9" name="Freeform 9"/>
            <p:cNvSpPr/>
            <p:nvPr/>
          </p:nvSpPr>
          <p:spPr>
            <a:xfrm>
              <a:off x="0" y="0"/>
              <a:ext cx="7741539" cy="2540000"/>
            </a:xfrm>
            <a:custGeom>
              <a:avLst/>
              <a:gdLst/>
              <a:ahLst/>
              <a:cxnLst/>
              <a:rect l="l" t="t" r="r" b="b"/>
              <a:pathLst>
                <a:path w="7741539" h="2540000">
                  <a:moveTo>
                    <a:pt x="0" y="1270000"/>
                  </a:moveTo>
                  <a:cubicBezTo>
                    <a:pt x="0" y="568960"/>
                    <a:pt x="693642" y="0"/>
                    <a:pt x="1548308" y="0"/>
                  </a:cubicBezTo>
                  <a:lnTo>
                    <a:pt x="6193231" y="0"/>
                  </a:lnTo>
                  <a:cubicBezTo>
                    <a:pt x="7047898" y="0"/>
                    <a:pt x="7741539" y="568960"/>
                    <a:pt x="7741539" y="1270000"/>
                  </a:cubicBezTo>
                  <a:cubicBezTo>
                    <a:pt x="7741539" y="1971040"/>
                    <a:pt x="7047898" y="2540000"/>
                    <a:pt x="6193231" y="2540000"/>
                  </a:cubicBezTo>
                  <a:lnTo>
                    <a:pt x="1548308" y="2540000"/>
                  </a:lnTo>
                  <a:cubicBezTo>
                    <a:pt x="693642" y="2540000"/>
                    <a:pt x="0" y="1971040"/>
                    <a:pt x="0" y="1270000"/>
                  </a:cubicBezTo>
                  <a:close/>
                </a:path>
              </a:pathLst>
            </a:custGeom>
            <a:blipFill>
              <a:blip r:embed="rId4"/>
              <a:stretch>
                <a:fillRect t="-35339" b="-35339"/>
              </a:stretch>
            </a:blipFill>
          </p:spPr>
          <p:txBody>
            <a:bodyPr/>
            <a:lstStyle/>
            <a:p>
              <a:endParaRPr lang="en-US"/>
            </a:p>
          </p:txBody>
        </p:sp>
      </p:grpSp>
      <p:sp>
        <p:nvSpPr>
          <p:cNvPr id="10" name="TextBox 10"/>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11" name="TextBox 11"/>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12" name="TextBox 12"/>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13" name="TextBox 13"/>
          <p:cNvSpPr txBox="1"/>
          <p:nvPr/>
        </p:nvSpPr>
        <p:spPr>
          <a:xfrm>
            <a:off x="1823852" y="2982879"/>
            <a:ext cx="6043219" cy="1381125"/>
          </a:xfrm>
          <a:prstGeom prst="rect">
            <a:avLst/>
          </a:prstGeom>
        </p:spPr>
        <p:txBody>
          <a:bodyPr lIns="0" tIns="0" rIns="0" bIns="0" rtlCol="0" anchor="t">
            <a:spAutoFit/>
          </a:bodyPr>
          <a:lstStyle/>
          <a:p>
            <a:pPr marL="0" lvl="0" indent="0" algn="l">
              <a:lnSpc>
                <a:spcPts val="10800"/>
              </a:lnSpc>
            </a:pPr>
            <a:r>
              <a:rPr lang="en-US" sz="9000">
                <a:solidFill>
                  <a:srgbClr val="FFFFFF"/>
                </a:solidFill>
                <a:latin typeface="Anton"/>
                <a:ea typeface="Anton"/>
                <a:cs typeface="Anton"/>
                <a:sym typeface="Anton"/>
              </a:rPr>
              <a:t>EDUCATION</a:t>
            </a:r>
          </a:p>
        </p:txBody>
      </p:sp>
      <p:sp>
        <p:nvSpPr>
          <p:cNvPr id="14" name="TextBox 14"/>
          <p:cNvSpPr txBox="1"/>
          <p:nvPr/>
        </p:nvSpPr>
        <p:spPr>
          <a:xfrm>
            <a:off x="1823852" y="6722257"/>
            <a:ext cx="4298539" cy="854075"/>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National Vocational and Technical Training Commission</a:t>
            </a:r>
          </a:p>
        </p:txBody>
      </p:sp>
      <p:sp>
        <p:nvSpPr>
          <p:cNvPr id="15" name="TextBox 15"/>
          <p:cNvSpPr txBox="1"/>
          <p:nvPr/>
        </p:nvSpPr>
        <p:spPr>
          <a:xfrm>
            <a:off x="1823852" y="6000029"/>
            <a:ext cx="2064673" cy="262890"/>
          </a:xfrm>
          <a:prstGeom prst="rect">
            <a:avLst/>
          </a:prstGeom>
        </p:spPr>
        <p:txBody>
          <a:bodyPr lIns="0" tIns="0" rIns="0" bIns="0" rtlCol="0" anchor="t">
            <a:spAutoFit/>
          </a:bodyPr>
          <a:lstStyle/>
          <a:p>
            <a:pPr marL="0" lvl="0" indent="0" algn="l">
              <a:lnSpc>
                <a:spcPts val="1980"/>
              </a:lnSpc>
              <a:spcBef>
                <a:spcPct val="0"/>
              </a:spcBef>
            </a:pPr>
            <a:r>
              <a:rPr lang="en-US" sz="2000">
                <a:solidFill>
                  <a:srgbClr val="FFFFFF"/>
                </a:solidFill>
                <a:latin typeface="Anton"/>
                <a:ea typeface="Anton"/>
                <a:cs typeface="Anton"/>
                <a:sym typeface="Anton"/>
              </a:rPr>
              <a:t>2024</a:t>
            </a:r>
          </a:p>
        </p:txBody>
      </p:sp>
      <p:sp>
        <p:nvSpPr>
          <p:cNvPr id="16" name="TextBox 16"/>
          <p:cNvSpPr txBox="1"/>
          <p:nvPr/>
        </p:nvSpPr>
        <p:spPr>
          <a:xfrm>
            <a:off x="1823852" y="6279863"/>
            <a:ext cx="5612008" cy="425450"/>
          </a:xfrm>
          <a:prstGeom prst="rect">
            <a:avLst/>
          </a:prstGeom>
        </p:spPr>
        <p:txBody>
          <a:bodyPr lIns="0" tIns="0" rIns="0" bIns="0" rtlCol="0" anchor="t">
            <a:spAutoFit/>
          </a:bodyPr>
          <a:lstStyle/>
          <a:p>
            <a:pPr algn="just">
              <a:lnSpc>
                <a:spcPts val="3400"/>
              </a:lnSpc>
            </a:pPr>
            <a:r>
              <a:rPr lang="en-US" sz="2000" b="1">
                <a:solidFill>
                  <a:srgbClr val="FFA800"/>
                </a:solidFill>
                <a:latin typeface="Poppins Bold"/>
                <a:ea typeface="Poppins Bold"/>
                <a:cs typeface="Poppins Bold"/>
                <a:sym typeface="Poppins Bold"/>
              </a:rPr>
              <a:t>Vocational Qualification of Cook (NAVTTC)</a:t>
            </a:r>
          </a:p>
        </p:txBody>
      </p:sp>
      <p:sp>
        <p:nvSpPr>
          <p:cNvPr id="17" name="TextBox 17"/>
          <p:cNvSpPr txBox="1"/>
          <p:nvPr/>
        </p:nvSpPr>
        <p:spPr>
          <a:xfrm>
            <a:off x="7867070" y="6799209"/>
            <a:ext cx="4298539" cy="854075"/>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Board of Secondary Education Karachi </a:t>
            </a:r>
          </a:p>
        </p:txBody>
      </p:sp>
      <p:sp>
        <p:nvSpPr>
          <p:cNvPr id="18" name="TextBox 18"/>
          <p:cNvSpPr txBox="1"/>
          <p:nvPr/>
        </p:nvSpPr>
        <p:spPr>
          <a:xfrm>
            <a:off x="7867070" y="6076981"/>
            <a:ext cx="2064673" cy="262890"/>
          </a:xfrm>
          <a:prstGeom prst="rect">
            <a:avLst/>
          </a:prstGeom>
        </p:spPr>
        <p:txBody>
          <a:bodyPr lIns="0" tIns="0" rIns="0" bIns="0" rtlCol="0" anchor="t">
            <a:spAutoFit/>
          </a:bodyPr>
          <a:lstStyle/>
          <a:p>
            <a:pPr marL="0" lvl="0" indent="0" algn="l">
              <a:lnSpc>
                <a:spcPts val="1980"/>
              </a:lnSpc>
              <a:spcBef>
                <a:spcPct val="0"/>
              </a:spcBef>
            </a:pPr>
            <a:r>
              <a:rPr lang="en-US" sz="2000">
                <a:solidFill>
                  <a:srgbClr val="FFFFFF"/>
                </a:solidFill>
                <a:latin typeface="Anton"/>
                <a:ea typeface="Anton"/>
                <a:cs typeface="Anton"/>
                <a:sym typeface="Anton"/>
              </a:rPr>
              <a:t>2013</a:t>
            </a:r>
          </a:p>
        </p:txBody>
      </p:sp>
      <p:sp>
        <p:nvSpPr>
          <p:cNvPr id="19" name="TextBox 19"/>
          <p:cNvSpPr txBox="1"/>
          <p:nvPr/>
        </p:nvSpPr>
        <p:spPr>
          <a:xfrm>
            <a:off x="7867070" y="6356815"/>
            <a:ext cx="2987668" cy="425450"/>
          </a:xfrm>
          <a:prstGeom prst="rect">
            <a:avLst/>
          </a:prstGeom>
        </p:spPr>
        <p:txBody>
          <a:bodyPr lIns="0" tIns="0" rIns="0" bIns="0" rtlCol="0" anchor="t">
            <a:spAutoFit/>
          </a:bodyPr>
          <a:lstStyle/>
          <a:p>
            <a:pPr algn="just">
              <a:lnSpc>
                <a:spcPts val="3400"/>
              </a:lnSpc>
            </a:pPr>
            <a:r>
              <a:rPr lang="en-US" sz="2000" b="1">
                <a:solidFill>
                  <a:srgbClr val="FFA800"/>
                </a:solidFill>
                <a:latin typeface="Poppins Bold"/>
                <a:ea typeface="Poppins Bold"/>
                <a:cs typeface="Poppins Bold"/>
                <a:sym typeface="Poppins Bold"/>
              </a:rPr>
              <a:t>High School</a:t>
            </a:r>
          </a:p>
        </p:txBody>
      </p:sp>
      <p:grpSp>
        <p:nvGrpSpPr>
          <p:cNvPr id="20" name="Group 20"/>
          <p:cNvGrpSpPr/>
          <p:nvPr/>
        </p:nvGrpSpPr>
        <p:grpSpPr>
          <a:xfrm>
            <a:off x="235834" y="134517"/>
            <a:ext cx="1788366" cy="1788366"/>
            <a:chOff x="0" y="0"/>
            <a:chExt cx="6350000" cy="6350000"/>
          </a:xfrm>
        </p:grpSpPr>
        <p:sp>
          <p:nvSpPr>
            <p:cNvPr id="21" name="Freeform 21"/>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5"/>
              <a:stretch>
                <a:fillRect l="-14120" t="-14337" r="-13930" b="-13712"/>
              </a:stretch>
            </a:blipFill>
            <a:ln w="38100" cap="sq">
              <a:solidFill>
                <a:srgbClr val="FFA800"/>
              </a:solidFill>
              <a:prstDash val="solid"/>
              <a:miter/>
            </a:ln>
          </p:spPr>
          <p:txBody>
            <a:bodyPr/>
            <a:lstStyle/>
            <a:p>
              <a:endParaRPr lang="en-US"/>
            </a:p>
          </p:txBody>
        </p:sp>
      </p:grpSp>
      <p:sp>
        <p:nvSpPr>
          <p:cNvPr id="22" name="TextBox 22"/>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23" name="TextBox 23"/>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6"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028700" y="9171567"/>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13953038" y="1864311"/>
            <a:ext cx="2468958" cy="2251992"/>
            <a:chOff x="0" y="0"/>
            <a:chExt cx="529113" cy="482616"/>
          </a:xfrm>
        </p:grpSpPr>
        <p:sp>
          <p:nvSpPr>
            <p:cNvPr id="9" name="Freeform 9"/>
            <p:cNvSpPr/>
            <p:nvPr/>
          </p:nvSpPr>
          <p:spPr>
            <a:xfrm>
              <a:off x="0" y="0"/>
              <a:ext cx="529113" cy="482616"/>
            </a:xfrm>
            <a:custGeom>
              <a:avLst/>
              <a:gdLst/>
              <a:ahLst/>
              <a:cxnLst/>
              <a:rect l="l" t="t" r="r" b="b"/>
              <a:pathLst>
                <a:path w="529113" h="482616">
                  <a:moveTo>
                    <a:pt x="72121" y="0"/>
                  </a:moveTo>
                  <a:lnTo>
                    <a:pt x="456992" y="0"/>
                  </a:lnTo>
                  <a:cubicBezTo>
                    <a:pt x="476120" y="0"/>
                    <a:pt x="494464" y="7598"/>
                    <a:pt x="507990" y="21124"/>
                  </a:cubicBezTo>
                  <a:cubicBezTo>
                    <a:pt x="521515" y="34649"/>
                    <a:pt x="529113" y="52993"/>
                    <a:pt x="529113" y="72121"/>
                  </a:cubicBezTo>
                  <a:lnTo>
                    <a:pt x="529113" y="410495"/>
                  </a:lnTo>
                  <a:cubicBezTo>
                    <a:pt x="529113" y="450326"/>
                    <a:pt x="496824" y="482616"/>
                    <a:pt x="456992" y="482616"/>
                  </a:cubicBezTo>
                  <a:lnTo>
                    <a:pt x="72121" y="482616"/>
                  </a:lnTo>
                  <a:cubicBezTo>
                    <a:pt x="52993" y="482616"/>
                    <a:pt x="34649" y="475018"/>
                    <a:pt x="21124" y="461492"/>
                  </a:cubicBezTo>
                  <a:cubicBezTo>
                    <a:pt x="7598" y="447967"/>
                    <a:pt x="0" y="429623"/>
                    <a:pt x="0" y="410495"/>
                  </a:cubicBezTo>
                  <a:lnTo>
                    <a:pt x="0" y="72121"/>
                  </a:lnTo>
                  <a:cubicBezTo>
                    <a:pt x="0" y="52993"/>
                    <a:pt x="7598" y="34649"/>
                    <a:pt x="21124" y="21124"/>
                  </a:cubicBezTo>
                  <a:cubicBezTo>
                    <a:pt x="34649" y="7598"/>
                    <a:pt x="52993" y="0"/>
                    <a:pt x="72121" y="0"/>
                  </a:cubicBezTo>
                  <a:close/>
                </a:path>
              </a:pathLst>
            </a:custGeom>
            <a:blipFill>
              <a:blip r:embed="rId4"/>
              <a:stretch>
                <a:fillRect t="-4817" b="-4817"/>
              </a:stretch>
            </a:blipFill>
          </p:spPr>
          <p:txBody>
            <a:bodyPr/>
            <a:lstStyle/>
            <a:p>
              <a:endParaRPr lang="en-US"/>
            </a:p>
          </p:txBody>
        </p:sp>
      </p:grpSp>
      <p:grpSp>
        <p:nvGrpSpPr>
          <p:cNvPr id="10" name="Group 10"/>
          <p:cNvGrpSpPr/>
          <p:nvPr/>
        </p:nvGrpSpPr>
        <p:grpSpPr>
          <a:xfrm>
            <a:off x="13953038" y="4276113"/>
            <a:ext cx="2468958" cy="2251992"/>
            <a:chOff x="0" y="0"/>
            <a:chExt cx="529113" cy="482616"/>
          </a:xfrm>
        </p:grpSpPr>
        <p:sp>
          <p:nvSpPr>
            <p:cNvPr id="11" name="Freeform 11"/>
            <p:cNvSpPr/>
            <p:nvPr/>
          </p:nvSpPr>
          <p:spPr>
            <a:xfrm>
              <a:off x="0" y="0"/>
              <a:ext cx="529113" cy="482616"/>
            </a:xfrm>
            <a:custGeom>
              <a:avLst/>
              <a:gdLst/>
              <a:ahLst/>
              <a:cxnLst/>
              <a:rect l="l" t="t" r="r" b="b"/>
              <a:pathLst>
                <a:path w="529113" h="482616">
                  <a:moveTo>
                    <a:pt x="72121" y="0"/>
                  </a:moveTo>
                  <a:lnTo>
                    <a:pt x="456992" y="0"/>
                  </a:lnTo>
                  <a:cubicBezTo>
                    <a:pt x="476120" y="0"/>
                    <a:pt x="494464" y="7598"/>
                    <a:pt x="507990" y="21124"/>
                  </a:cubicBezTo>
                  <a:cubicBezTo>
                    <a:pt x="521515" y="34649"/>
                    <a:pt x="529113" y="52993"/>
                    <a:pt x="529113" y="72121"/>
                  </a:cubicBezTo>
                  <a:lnTo>
                    <a:pt x="529113" y="410495"/>
                  </a:lnTo>
                  <a:cubicBezTo>
                    <a:pt x="529113" y="450326"/>
                    <a:pt x="496824" y="482616"/>
                    <a:pt x="456992" y="482616"/>
                  </a:cubicBezTo>
                  <a:lnTo>
                    <a:pt x="72121" y="482616"/>
                  </a:lnTo>
                  <a:cubicBezTo>
                    <a:pt x="52993" y="482616"/>
                    <a:pt x="34649" y="475018"/>
                    <a:pt x="21124" y="461492"/>
                  </a:cubicBezTo>
                  <a:cubicBezTo>
                    <a:pt x="7598" y="447967"/>
                    <a:pt x="0" y="429623"/>
                    <a:pt x="0" y="410495"/>
                  </a:cubicBezTo>
                  <a:lnTo>
                    <a:pt x="0" y="72121"/>
                  </a:lnTo>
                  <a:cubicBezTo>
                    <a:pt x="0" y="52993"/>
                    <a:pt x="7598" y="34649"/>
                    <a:pt x="21124" y="21124"/>
                  </a:cubicBezTo>
                  <a:cubicBezTo>
                    <a:pt x="34649" y="7598"/>
                    <a:pt x="52993" y="0"/>
                    <a:pt x="72121" y="0"/>
                  </a:cubicBezTo>
                  <a:close/>
                </a:path>
              </a:pathLst>
            </a:custGeom>
            <a:blipFill>
              <a:blip r:embed="rId5"/>
              <a:stretch>
                <a:fillRect t="-9258" b="-86517"/>
              </a:stretch>
            </a:blipFill>
          </p:spPr>
          <p:txBody>
            <a:bodyPr/>
            <a:lstStyle/>
            <a:p>
              <a:endParaRPr lang="en-US"/>
            </a:p>
          </p:txBody>
        </p:sp>
      </p:grpSp>
      <p:grpSp>
        <p:nvGrpSpPr>
          <p:cNvPr id="12" name="Group 12"/>
          <p:cNvGrpSpPr/>
          <p:nvPr/>
        </p:nvGrpSpPr>
        <p:grpSpPr>
          <a:xfrm>
            <a:off x="235834" y="134517"/>
            <a:ext cx="1788366" cy="1788366"/>
            <a:chOff x="0" y="0"/>
            <a:chExt cx="6350000" cy="6350000"/>
          </a:xfrm>
        </p:grpSpPr>
        <p:sp>
          <p:nvSpPr>
            <p:cNvPr id="13" name="Freeform 13"/>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6"/>
              <a:stretch>
                <a:fillRect l="-14120" t="-14337" r="-13930" b="-13712"/>
              </a:stretch>
            </a:blipFill>
            <a:ln w="38100" cap="sq">
              <a:solidFill>
                <a:srgbClr val="FFA800"/>
              </a:solidFill>
              <a:prstDash val="solid"/>
              <a:miter/>
            </a:ln>
          </p:spPr>
          <p:txBody>
            <a:bodyPr/>
            <a:lstStyle/>
            <a:p>
              <a:endParaRPr lang="en-US"/>
            </a:p>
          </p:txBody>
        </p:sp>
      </p:grpSp>
      <p:grpSp>
        <p:nvGrpSpPr>
          <p:cNvPr id="14" name="Group 14"/>
          <p:cNvGrpSpPr/>
          <p:nvPr/>
        </p:nvGrpSpPr>
        <p:grpSpPr>
          <a:xfrm>
            <a:off x="13953038" y="6687915"/>
            <a:ext cx="2468958" cy="2251992"/>
            <a:chOff x="0" y="0"/>
            <a:chExt cx="529113" cy="482616"/>
          </a:xfrm>
        </p:grpSpPr>
        <p:sp>
          <p:nvSpPr>
            <p:cNvPr id="15" name="Freeform 15"/>
            <p:cNvSpPr/>
            <p:nvPr/>
          </p:nvSpPr>
          <p:spPr>
            <a:xfrm>
              <a:off x="0" y="0"/>
              <a:ext cx="529113" cy="482616"/>
            </a:xfrm>
            <a:custGeom>
              <a:avLst/>
              <a:gdLst/>
              <a:ahLst/>
              <a:cxnLst/>
              <a:rect l="l" t="t" r="r" b="b"/>
              <a:pathLst>
                <a:path w="529113" h="482616">
                  <a:moveTo>
                    <a:pt x="72121" y="0"/>
                  </a:moveTo>
                  <a:lnTo>
                    <a:pt x="456992" y="0"/>
                  </a:lnTo>
                  <a:cubicBezTo>
                    <a:pt x="476120" y="0"/>
                    <a:pt x="494464" y="7598"/>
                    <a:pt x="507990" y="21124"/>
                  </a:cubicBezTo>
                  <a:cubicBezTo>
                    <a:pt x="521515" y="34649"/>
                    <a:pt x="529113" y="52993"/>
                    <a:pt x="529113" y="72121"/>
                  </a:cubicBezTo>
                  <a:lnTo>
                    <a:pt x="529113" y="410495"/>
                  </a:lnTo>
                  <a:cubicBezTo>
                    <a:pt x="529113" y="450326"/>
                    <a:pt x="496824" y="482616"/>
                    <a:pt x="456992" y="482616"/>
                  </a:cubicBezTo>
                  <a:lnTo>
                    <a:pt x="72121" y="482616"/>
                  </a:lnTo>
                  <a:cubicBezTo>
                    <a:pt x="52993" y="482616"/>
                    <a:pt x="34649" y="475018"/>
                    <a:pt x="21124" y="461492"/>
                  </a:cubicBezTo>
                  <a:cubicBezTo>
                    <a:pt x="7598" y="447967"/>
                    <a:pt x="0" y="429623"/>
                    <a:pt x="0" y="410495"/>
                  </a:cubicBezTo>
                  <a:lnTo>
                    <a:pt x="0" y="72121"/>
                  </a:lnTo>
                  <a:cubicBezTo>
                    <a:pt x="0" y="52993"/>
                    <a:pt x="7598" y="34649"/>
                    <a:pt x="21124" y="21124"/>
                  </a:cubicBezTo>
                  <a:cubicBezTo>
                    <a:pt x="34649" y="7598"/>
                    <a:pt x="52993" y="0"/>
                    <a:pt x="72121" y="0"/>
                  </a:cubicBezTo>
                  <a:close/>
                </a:path>
              </a:pathLst>
            </a:custGeom>
            <a:blipFill>
              <a:blip r:embed="rId7"/>
              <a:stretch>
                <a:fillRect t="-30504" b="-65271"/>
              </a:stretch>
            </a:blipFill>
          </p:spPr>
          <p:txBody>
            <a:bodyPr/>
            <a:lstStyle/>
            <a:p>
              <a:endParaRPr lang="en-US"/>
            </a:p>
          </p:txBody>
        </p:sp>
      </p:grpSp>
      <p:sp>
        <p:nvSpPr>
          <p:cNvPr id="16" name="TextBox 16"/>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17" name="TextBox 17"/>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18" name="TextBox 18"/>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19" name="TextBox 19"/>
          <p:cNvSpPr txBox="1"/>
          <p:nvPr/>
        </p:nvSpPr>
        <p:spPr>
          <a:xfrm>
            <a:off x="1028700" y="2742856"/>
            <a:ext cx="8831133" cy="1381125"/>
          </a:xfrm>
          <a:prstGeom prst="rect">
            <a:avLst/>
          </a:prstGeom>
        </p:spPr>
        <p:txBody>
          <a:bodyPr lIns="0" tIns="0" rIns="0" bIns="0" rtlCol="0" anchor="t">
            <a:spAutoFit/>
          </a:bodyPr>
          <a:lstStyle/>
          <a:p>
            <a:pPr marL="0" lvl="0" indent="0" algn="l">
              <a:lnSpc>
                <a:spcPts val="10800"/>
              </a:lnSpc>
            </a:pPr>
            <a:r>
              <a:rPr lang="en-US" sz="9000">
                <a:solidFill>
                  <a:srgbClr val="FFFFFF"/>
                </a:solidFill>
                <a:latin typeface="Anton"/>
                <a:ea typeface="Anton"/>
                <a:cs typeface="Anton"/>
                <a:sym typeface="Anton"/>
              </a:rPr>
              <a:t>WORK EXPERIENCE</a:t>
            </a:r>
          </a:p>
        </p:txBody>
      </p:sp>
      <p:sp>
        <p:nvSpPr>
          <p:cNvPr id="20" name="TextBox 20"/>
          <p:cNvSpPr txBox="1"/>
          <p:nvPr/>
        </p:nvSpPr>
        <p:spPr>
          <a:xfrm>
            <a:off x="1001271" y="5643409"/>
            <a:ext cx="3596995" cy="2568575"/>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Led complete Turkish kitchen operations, menu execution, staff supervision, and food quality management for premium dining services.</a:t>
            </a:r>
          </a:p>
        </p:txBody>
      </p:sp>
      <p:sp>
        <p:nvSpPr>
          <p:cNvPr id="21" name="TextBox 21"/>
          <p:cNvSpPr txBox="1"/>
          <p:nvPr/>
        </p:nvSpPr>
        <p:spPr>
          <a:xfrm>
            <a:off x="1028700" y="4733673"/>
            <a:ext cx="2064673" cy="262890"/>
          </a:xfrm>
          <a:prstGeom prst="rect">
            <a:avLst/>
          </a:prstGeom>
        </p:spPr>
        <p:txBody>
          <a:bodyPr lIns="0" tIns="0" rIns="0" bIns="0" rtlCol="0" anchor="t">
            <a:spAutoFit/>
          </a:bodyPr>
          <a:lstStyle/>
          <a:p>
            <a:pPr marL="0" lvl="0" indent="0" algn="l">
              <a:lnSpc>
                <a:spcPts val="1980"/>
              </a:lnSpc>
              <a:spcBef>
                <a:spcPct val="0"/>
              </a:spcBef>
            </a:pPr>
            <a:r>
              <a:rPr lang="en-US" sz="2000">
                <a:solidFill>
                  <a:srgbClr val="FFFFFF"/>
                </a:solidFill>
                <a:latin typeface="Anton"/>
                <a:ea typeface="Anton"/>
                <a:cs typeface="Anton"/>
                <a:sym typeface="Anton"/>
              </a:rPr>
              <a:t>2024-2025</a:t>
            </a:r>
          </a:p>
        </p:txBody>
      </p:sp>
      <p:sp>
        <p:nvSpPr>
          <p:cNvPr id="22" name="TextBox 22"/>
          <p:cNvSpPr txBox="1"/>
          <p:nvPr/>
        </p:nvSpPr>
        <p:spPr>
          <a:xfrm>
            <a:off x="1001271" y="5085244"/>
            <a:ext cx="3596995" cy="614680"/>
          </a:xfrm>
          <a:prstGeom prst="rect">
            <a:avLst/>
          </a:prstGeom>
        </p:spPr>
        <p:txBody>
          <a:bodyPr lIns="0" tIns="0" rIns="0" bIns="0" rtlCol="0" anchor="t">
            <a:spAutoFit/>
          </a:bodyPr>
          <a:lstStyle/>
          <a:p>
            <a:pPr algn="just">
              <a:lnSpc>
                <a:spcPts val="2360"/>
              </a:lnSpc>
            </a:pPr>
            <a:r>
              <a:rPr lang="en-US" sz="2000" b="1" spc="-32">
                <a:solidFill>
                  <a:srgbClr val="FFA800"/>
                </a:solidFill>
                <a:latin typeface="Poppins Bold"/>
                <a:ea typeface="Poppins Bold"/>
                <a:cs typeface="Poppins Bold"/>
                <a:sym typeface="Poppins Bold"/>
              </a:rPr>
              <a:t>Executive Chef - Chai O’Clock Islamabad</a:t>
            </a:r>
          </a:p>
        </p:txBody>
      </p:sp>
      <p:sp>
        <p:nvSpPr>
          <p:cNvPr id="23" name="TextBox 23"/>
          <p:cNvSpPr txBox="1"/>
          <p:nvPr/>
        </p:nvSpPr>
        <p:spPr>
          <a:xfrm>
            <a:off x="5002415" y="4733673"/>
            <a:ext cx="2064673" cy="262890"/>
          </a:xfrm>
          <a:prstGeom prst="rect">
            <a:avLst/>
          </a:prstGeom>
        </p:spPr>
        <p:txBody>
          <a:bodyPr lIns="0" tIns="0" rIns="0" bIns="0" rtlCol="0" anchor="t">
            <a:spAutoFit/>
          </a:bodyPr>
          <a:lstStyle/>
          <a:p>
            <a:pPr marL="0" lvl="0" indent="0" algn="l">
              <a:lnSpc>
                <a:spcPts val="1980"/>
              </a:lnSpc>
              <a:spcBef>
                <a:spcPct val="0"/>
              </a:spcBef>
            </a:pPr>
            <a:r>
              <a:rPr lang="en-US" sz="2000">
                <a:solidFill>
                  <a:srgbClr val="FFFFFF"/>
                </a:solidFill>
                <a:latin typeface="Anton"/>
                <a:ea typeface="Anton"/>
                <a:cs typeface="Anton"/>
                <a:sym typeface="Anton"/>
              </a:rPr>
              <a:t>2024-2024</a:t>
            </a:r>
          </a:p>
        </p:txBody>
      </p:sp>
      <p:sp>
        <p:nvSpPr>
          <p:cNvPr id="24" name="TextBox 24"/>
          <p:cNvSpPr txBox="1"/>
          <p:nvPr/>
        </p:nvSpPr>
        <p:spPr>
          <a:xfrm>
            <a:off x="8943248" y="4733673"/>
            <a:ext cx="2064673" cy="262890"/>
          </a:xfrm>
          <a:prstGeom prst="rect">
            <a:avLst/>
          </a:prstGeom>
        </p:spPr>
        <p:txBody>
          <a:bodyPr lIns="0" tIns="0" rIns="0" bIns="0" rtlCol="0" anchor="t">
            <a:spAutoFit/>
          </a:bodyPr>
          <a:lstStyle/>
          <a:p>
            <a:pPr marL="0" lvl="0" indent="0" algn="l">
              <a:lnSpc>
                <a:spcPts val="1980"/>
              </a:lnSpc>
              <a:spcBef>
                <a:spcPct val="0"/>
              </a:spcBef>
            </a:pPr>
            <a:r>
              <a:rPr lang="en-US" sz="2000">
                <a:solidFill>
                  <a:srgbClr val="FFFFFF"/>
                </a:solidFill>
                <a:latin typeface="Anton"/>
                <a:ea typeface="Anton"/>
                <a:cs typeface="Anton"/>
                <a:sym typeface="Anton"/>
              </a:rPr>
              <a:t>2022-2023</a:t>
            </a:r>
          </a:p>
        </p:txBody>
      </p:sp>
      <p:sp>
        <p:nvSpPr>
          <p:cNvPr id="25" name="TextBox 25"/>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26" name="TextBox 26"/>
          <p:cNvSpPr txBox="1"/>
          <p:nvPr/>
        </p:nvSpPr>
        <p:spPr>
          <a:xfrm>
            <a:off x="5002415" y="5085244"/>
            <a:ext cx="3596995" cy="614680"/>
          </a:xfrm>
          <a:prstGeom prst="rect">
            <a:avLst/>
          </a:prstGeom>
        </p:spPr>
        <p:txBody>
          <a:bodyPr lIns="0" tIns="0" rIns="0" bIns="0" rtlCol="0" anchor="t">
            <a:spAutoFit/>
          </a:bodyPr>
          <a:lstStyle/>
          <a:p>
            <a:pPr algn="just">
              <a:lnSpc>
                <a:spcPts val="2360"/>
              </a:lnSpc>
            </a:pPr>
            <a:r>
              <a:rPr lang="en-US" sz="2000" b="1" spc="-32">
                <a:solidFill>
                  <a:srgbClr val="FFA800"/>
                </a:solidFill>
                <a:latin typeface="Poppins Bold"/>
                <a:ea typeface="Poppins Bold"/>
                <a:cs typeface="Poppins Bold"/>
                <a:sym typeface="Poppins Bold"/>
              </a:rPr>
              <a:t>Executive Chef – Ottoman Restaurant, Islamabad</a:t>
            </a:r>
          </a:p>
        </p:txBody>
      </p:sp>
      <p:sp>
        <p:nvSpPr>
          <p:cNvPr id="27" name="TextBox 27"/>
          <p:cNvSpPr txBox="1"/>
          <p:nvPr/>
        </p:nvSpPr>
        <p:spPr>
          <a:xfrm>
            <a:off x="5002415" y="5643409"/>
            <a:ext cx="3596995" cy="2568575"/>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Led complete Turkish kitchen operations, menu execution, staff supervision, and food quality management for premium dining services.</a:t>
            </a:r>
          </a:p>
        </p:txBody>
      </p:sp>
      <p:sp>
        <p:nvSpPr>
          <p:cNvPr id="28" name="TextBox 28"/>
          <p:cNvSpPr txBox="1"/>
          <p:nvPr/>
        </p:nvSpPr>
        <p:spPr>
          <a:xfrm>
            <a:off x="8943248" y="5085244"/>
            <a:ext cx="4118958" cy="614680"/>
          </a:xfrm>
          <a:prstGeom prst="rect">
            <a:avLst/>
          </a:prstGeom>
        </p:spPr>
        <p:txBody>
          <a:bodyPr lIns="0" tIns="0" rIns="0" bIns="0" rtlCol="0" anchor="t">
            <a:spAutoFit/>
          </a:bodyPr>
          <a:lstStyle/>
          <a:p>
            <a:pPr algn="just">
              <a:lnSpc>
                <a:spcPts val="2360"/>
              </a:lnSpc>
            </a:pPr>
            <a:r>
              <a:rPr lang="en-US" sz="2000" b="1" spc="-32">
                <a:solidFill>
                  <a:srgbClr val="FFA800"/>
                </a:solidFill>
                <a:latin typeface="Poppins Bold"/>
                <a:ea typeface="Poppins Bold"/>
                <a:cs typeface="Poppins Bold"/>
                <a:sym typeface="Poppins Bold"/>
              </a:rPr>
              <a:t>Executive Chef – Bashah Istanbul Restaurant, Islamabad</a:t>
            </a:r>
          </a:p>
        </p:txBody>
      </p:sp>
      <p:sp>
        <p:nvSpPr>
          <p:cNvPr id="29" name="TextBox 29"/>
          <p:cNvSpPr txBox="1"/>
          <p:nvPr/>
        </p:nvSpPr>
        <p:spPr>
          <a:xfrm>
            <a:off x="8971370" y="5643409"/>
            <a:ext cx="4090836" cy="2139950"/>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Managed Turkish and Mediterranean cuisine operations with focus on menu innovation, team leadership, and kitchen profitability.</a:t>
            </a:r>
          </a:p>
        </p:txBody>
      </p:sp>
      <p:sp>
        <p:nvSpPr>
          <p:cNvPr id="30" name="TextBox 30"/>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8"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796190" y="9409112"/>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13953038" y="1864311"/>
            <a:ext cx="2468958" cy="2251992"/>
            <a:chOff x="0" y="0"/>
            <a:chExt cx="529113" cy="482616"/>
          </a:xfrm>
        </p:grpSpPr>
        <p:sp>
          <p:nvSpPr>
            <p:cNvPr id="9" name="Freeform 9"/>
            <p:cNvSpPr/>
            <p:nvPr/>
          </p:nvSpPr>
          <p:spPr>
            <a:xfrm>
              <a:off x="0" y="0"/>
              <a:ext cx="529113" cy="482616"/>
            </a:xfrm>
            <a:custGeom>
              <a:avLst/>
              <a:gdLst/>
              <a:ahLst/>
              <a:cxnLst/>
              <a:rect l="l" t="t" r="r" b="b"/>
              <a:pathLst>
                <a:path w="529113" h="482616">
                  <a:moveTo>
                    <a:pt x="72121" y="0"/>
                  </a:moveTo>
                  <a:lnTo>
                    <a:pt x="456992" y="0"/>
                  </a:lnTo>
                  <a:cubicBezTo>
                    <a:pt x="476120" y="0"/>
                    <a:pt x="494464" y="7598"/>
                    <a:pt x="507990" y="21124"/>
                  </a:cubicBezTo>
                  <a:cubicBezTo>
                    <a:pt x="521515" y="34649"/>
                    <a:pt x="529113" y="52993"/>
                    <a:pt x="529113" y="72121"/>
                  </a:cubicBezTo>
                  <a:lnTo>
                    <a:pt x="529113" y="410495"/>
                  </a:lnTo>
                  <a:cubicBezTo>
                    <a:pt x="529113" y="450326"/>
                    <a:pt x="496824" y="482616"/>
                    <a:pt x="456992" y="482616"/>
                  </a:cubicBezTo>
                  <a:lnTo>
                    <a:pt x="72121" y="482616"/>
                  </a:lnTo>
                  <a:cubicBezTo>
                    <a:pt x="52993" y="482616"/>
                    <a:pt x="34649" y="475018"/>
                    <a:pt x="21124" y="461492"/>
                  </a:cubicBezTo>
                  <a:cubicBezTo>
                    <a:pt x="7598" y="447967"/>
                    <a:pt x="0" y="429623"/>
                    <a:pt x="0" y="410495"/>
                  </a:cubicBezTo>
                  <a:lnTo>
                    <a:pt x="0" y="72121"/>
                  </a:lnTo>
                  <a:cubicBezTo>
                    <a:pt x="0" y="52993"/>
                    <a:pt x="7598" y="34649"/>
                    <a:pt x="21124" y="21124"/>
                  </a:cubicBezTo>
                  <a:cubicBezTo>
                    <a:pt x="34649" y="7598"/>
                    <a:pt x="52993" y="0"/>
                    <a:pt x="72121" y="0"/>
                  </a:cubicBezTo>
                  <a:close/>
                </a:path>
              </a:pathLst>
            </a:custGeom>
            <a:blipFill>
              <a:blip r:embed="rId4"/>
              <a:stretch>
                <a:fillRect t="-5709" b="-88763"/>
              </a:stretch>
            </a:blipFill>
          </p:spPr>
          <p:txBody>
            <a:bodyPr/>
            <a:lstStyle/>
            <a:p>
              <a:endParaRPr lang="en-US"/>
            </a:p>
          </p:txBody>
        </p:sp>
      </p:grpSp>
      <p:grpSp>
        <p:nvGrpSpPr>
          <p:cNvPr id="10" name="Group 10"/>
          <p:cNvGrpSpPr/>
          <p:nvPr/>
        </p:nvGrpSpPr>
        <p:grpSpPr>
          <a:xfrm>
            <a:off x="13953038" y="4276113"/>
            <a:ext cx="2468958" cy="2251992"/>
            <a:chOff x="0" y="0"/>
            <a:chExt cx="529113" cy="482616"/>
          </a:xfrm>
        </p:grpSpPr>
        <p:sp>
          <p:nvSpPr>
            <p:cNvPr id="11" name="Freeform 11"/>
            <p:cNvSpPr/>
            <p:nvPr/>
          </p:nvSpPr>
          <p:spPr>
            <a:xfrm>
              <a:off x="0" y="0"/>
              <a:ext cx="529113" cy="482616"/>
            </a:xfrm>
            <a:custGeom>
              <a:avLst/>
              <a:gdLst/>
              <a:ahLst/>
              <a:cxnLst/>
              <a:rect l="l" t="t" r="r" b="b"/>
              <a:pathLst>
                <a:path w="529113" h="482616">
                  <a:moveTo>
                    <a:pt x="72121" y="0"/>
                  </a:moveTo>
                  <a:lnTo>
                    <a:pt x="456992" y="0"/>
                  </a:lnTo>
                  <a:cubicBezTo>
                    <a:pt x="476120" y="0"/>
                    <a:pt x="494464" y="7598"/>
                    <a:pt x="507990" y="21124"/>
                  </a:cubicBezTo>
                  <a:cubicBezTo>
                    <a:pt x="521515" y="34649"/>
                    <a:pt x="529113" y="52993"/>
                    <a:pt x="529113" y="72121"/>
                  </a:cubicBezTo>
                  <a:lnTo>
                    <a:pt x="529113" y="410495"/>
                  </a:lnTo>
                  <a:cubicBezTo>
                    <a:pt x="529113" y="450326"/>
                    <a:pt x="496824" y="482616"/>
                    <a:pt x="456992" y="482616"/>
                  </a:cubicBezTo>
                  <a:lnTo>
                    <a:pt x="72121" y="482616"/>
                  </a:lnTo>
                  <a:cubicBezTo>
                    <a:pt x="52993" y="482616"/>
                    <a:pt x="34649" y="475018"/>
                    <a:pt x="21124" y="461492"/>
                  </a:cubicBezTo>
                  <a:cubicBezTo>
                    <a:pt x="7598" y="447967"/>
                    <a:pt x="0" y="429623"/>
                    <a:pt x="0" y="410495"/>
                  </a:cubicBezTo>
                  <a:lnTo>
                    <a:pt x="0" y="72121"/>
                  </a:lnTo>
                  <a:cubicBezTo>
                    <a:pt x="0" y="52993"/>
                    <a:pt x="7598" y="34649"/>
                    <a:pt x="21124" y="21124"/>
                  </a:cubicBezTo>
                  <a:cubicBezTo>
                    <a:pt x="34649" y="7598"/>
                    <a:pt x="52993" y="0"/>
                    <a:pt x="72121" y="0"/>
                  </a:cubicBezTo>
                  <a:close/>
                </a:path>
              </a:pathLst>
            </a:custGeom>
            <a:blipFill>
              <a:blip r:embed="rId5"/>
              <a:stretch>
                <a:fillRect t="-4817" b="-4817"/>
              </a:stretch>
            </a:blipFill>
          </p:spPr>
          <p:txBody>
            <a:bodyPr/>
            <a:lstStyle/>
            <a:p>
              <a:endParaRPr lang="en-US"/>
            </a:p>
          </p:txBody>
        </p:sp>
      </p:grpSp>
      <p:grpSp>
        <p:nvGrpSpPr>
          <p:cNvPr id="12" name="Group 12"/>
          <p:cNvGrpSpPr/>
          <p:nvPr/>
        </p:nvGrpSpPr>
        <p:grpSpPr>
          <a:xfrm>
            <a:off x="235834" y="134517"/>
            <a:ext cx="1788366" cy="1788366"/>
            <a:chOff x="0" y="0"/>
            <a:chExt cx="6350000" cy="6350000"/>
          </a:xfrm>
        </p:grpSpPr>
        <p:sp>
          <p:nvSpPr>
            <p:cNvPr id="13" name="Freeform 13"/>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6"/>
              <a:stretch>
                <a:fillRect l="-14120" t="-14337" r="-13930" b="-13712"/>
              </a:stretch>
            </a:blipFill>
            <a:ln w="38100" cap="sq">
              <a:solidFill>
                <a:srgbClr val="FFA800"/>
              </a:solidFill>
              <a:prstDash val="solid"/>
              <a:miter/>
            </a:ln>
          </p:spPr>
          <p:txBody>
            <a:bodyPr/>
            <a:lstStyle/>
            <a:p>
              <a:endParaRPr lang="en-US"/>
            </a:p>
          </p:txBody>
        </p:sp>
      </p:grpSp>
      <p:grpSp>
        <p:nvGrpSpPr>
          <p:cNvPr id="14" name="Group 14"/>
          <p:cNvGrpSpPr/>
          <p:nvPr/>
        </p:nvGrpSpPr>
        <p:grpSpPr>
          <a:xfrm>
            <a:off x="13953038" y="6687915"/>
            <a:ext cx="2468958" cy="2251992"/>
            <a:chOff x="0" y="0"/>
            <a:chExt cx="529113" cy="482616"/>
          </a:xfrm>
        </p:grpSpPr>
        <p:sp>
          <p:nvSpPr>
            <p:cNvPr id="15" name="Freeform 15"/>
            <p:cNvSpPr/>
            <p:nvPr/>
          </p:nvSpPr>
          <p:spPr>
            <a:xfrm>
              <a:off x="0" y="0"/>
              <a:ext cx="529113" cy="482616"/>
            </a:xfrm>
            <a:custGeom>
              <a:avLst/>
              <a:gdLst/>
              <a:ahLst/>
              <a:cxnLst/>
              <a:rect l="l" t="t" r="r" b="b"/>
              <a:pathLst>
                <a:path w="529113" h="482616">
                  <a:moveTo>
                    <a:pt x="72121" y="0"/>
                  </a:moveTo>
                  <a:lnTo>
                    <a:pt x="456992" y="0"/>
                  </a:lnTo>
                  <a:cubicBezTo>
                    <a:pt x="476120" y="0"/>
                    <a:pt x="494464" y="7598"/>
                    <a:pt x="507990" y="21124"/>
                  </a:cubicBezTo>
                  <a:cubicBezTo>
                    <a:pt x="521515" y="34649"/>
                    <a:pt x="529113" y="52993"/>
                    <a:pt x="529113" y="72121"/>
                  </a:cubicBezTo>
                  <a:lnTo>
                    <a:pt x="529113" y="410495"/>
                  </a:lnTo>
                  <a:cubicBezTo>
                    <a:pt x="529113" y="450326"/>
                    <a:pt x="496824" y="482616"/>
                    <a:pt x="456992" y="482616"/>
                  </a:cubicBezTo>
                  <a:lnTo>
                    <a:pt x="72121" y="482616"/>
                  </a:lnTo>
                  <a:cubicBezTo>
                    <a:pt x="52993" y="482616"/>
                    <a:pt x="34649" y="475018"/>
                    <a:pt x="21124" y="461492"/>
                  </a:cubicBezTo>
                  <a:cubicBezTo>
                    <a:pt x="7598" y="447967"/>
                    <a:pt x="0" y="429623"/>
                    <a:pt x="0" y="410495"/>
                  </a:cubicBezTo>
                  <a:lnTo>
                    <a:pt x="0" y="72121"/>
                  </a:lnTo>
                  <a:cubicBezTo>
                    <a:pt x="0" y="52993"/>
                    <a:pt x="7598" y="34649"/>
                    <a:pt x="21124" y="21124"/>
                  </a:cubicBezTo>
                  <a:cubicBezTo>
                    <a:pt x="34649" y="7598"/>
                    <a:pt x="52993" y="0"/>
                    <a:pt x="72121" y="0"/>
                  </a:cubicBezTo>
                  <a:close/>
                </a:path>
              </a:pathLst>
            </a:custGeom>
            <a:blipFill>
              <a:blip r:embed="rId7"/>
              <a:stretch>
                <a:fillRect t="-4817" b="-4817"/>
              </a:stretch>
            </a:blipFill>
          </p:spPr>
          <p:txBody>
            <a:bodyPr/>
            <a:lstStyle/>
            <a:p>
              <a:endParaRPr lang="en-US"/>
            </a:p>
          </p:txBody>
        </p:sp>
      </p:grpSp>
      <p:sp>
        <p:nvSpPr>
          <p:cNvPr id="16" name="TextBox 16"/>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17" name="TextBox 17"/>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18" name="TextBox 18"/>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19" name="TextBox 19"/>
          <p:cNvSpPr txBox="1"/>
          <p:nvPr/>
        </p:nvSpPr>
        <p:spPr>
          <a:xfrm>
            <a:off x="1028700" y="2742856"/>
            <a:ext cx="8831133" cy="1381125"/>
          </a:xfrm>
          <a:prstGeom prst="rect">
            <a:avLst/>
          </a:prstGeom>
        </p:spPr>
        <p:txBody>
          <a:bodyPr lIns="0" tIns="0" rIns="0" bIns="0" rtlCol="0" anchor="t">
            <a:spAutoFit/>
          </a:bodyPr>
          <a:lstStyle/>
          <a:p>
            <a:pPr marL="0" lvl="0" indent="0" algn="l">
              <a:lnSpc>
                <a:spcPts val="10800"/>
              </a:lnSpc>
            </a:pPr>
            <a:r>
              <a:rPr lang="en-US" sz="9000">
                <a:solidFill>
                  <a:srgbClr val="FFFFFF"/>
                </a:solidFill>
                <a:latin typeface="Anton"/>
                <a:ea typeface="Anton"/>
                <a:cs typeface="Anton"/>
                <a:sym typeface="Anton"/>
              </a:rPr>
              <a:t>WORK EXPERIENCE</a:t>
            </a:r>
          </a:p>
        </p:txBody>
      </p:sp>
      <p:sp>
        <p:nvSpPr>
          <p:cNvPr id="20" name="TextBox 20"/>
          <p:cNvSpPr txBox="1"/>
          <p:nvPr/>
        </p:nvSpPr>
        <p:spPr>
          <a:xfrm>
            <a:off x="1001271" y="5643409"/>
            <a:ext cx="3596995" cy="2139950"/>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Supervised Lebanese fine dining kitchen operations, ensuring authentic taste, workflow efficiency, and staff development.</a:t>
            </a:r>
          </a:p>
        </p:txBody>
      </p:sp>
      <p:sp>
        <p:nvSpPr>
          <p:cNvPr id="21" name="TextBox 21"/>
          <p:cNvSpPr txBox="1"/>
          <p:nvPr/>
        </p:nvSpPr>
        <p:spPr>
          <a:xfrm>
            <a:off x="1028700" y="4733673"/>
            <a:ext cx="2064673" cy="262890"/>
          </a:xfrm>
          <a:prstGeom prst="rect">
            <a:avLst/>
          </a:prstGeom>
        </p:spPr>
        <p:txBody>
          <a:bodyPr lIns="0" tIns="0" rIns="0" bIns="0" rtlCol="0" anchor="t">
            <a:spAutoFit/>
          </a:bodyPr>
          <a:lstStyle/>
          <a:p>
            <a:pPr marL="0" lvl="0" indent="0" algn="l">
              <a:lnSpc>
                <a:spcPts val="1980"/>
              </a:lnSpc>
              <a:spcBef>
                <a:spcPct val="0"/>
              </a:spcBef>
            </a:pPr>
            <a:r>
              <a:rPr lang="en-US" sz="2000">
                <a:solidFill>
                  <a:srgbClr val="FFFFFF"/>
                </a:solidFill>
                <a:latin typeface="Anton"/>
                <a:ea typeface="Anton"/>
                <a:cs typeface="Anton"/>
                <a:sym typeface="Anton"/>
              </a:rPr>
              <a:t>2021-2022</a:t>
            </a:r>
          </a:p>
        </p:txBody>
      </p:sp>
      <p:sp>
        <p:nvSpPr>
          <p:cNvPr id="22" name="TextBox 22"/>
          <p:cNvSpPr txBox="1"/>
          <p:nvPr/>
        </p:nvSpPr>
        <p:spPr>
          <a:xfrm>
            <a:off x="1001271" y="5085244"/>
            <a:ext cx="3596995" cy="614680"/>
          </a:xfrm>
          <a:prstGeom prst="rect">
            <a:avLst/>
          </a:prstGeom>
        </p:spPr>
        <p:txBody>
          <a:bodyPr lIns="0" tIns="0" rIns="0" bIns="0" rtlCol="0" anchor="t">
            <a:spAutoFit/>
          </a:bodyPr>
          <a:lstStyle/>
          <a:p>
            <a:pPr algn="just">
              <a:lnSpc>
                <a:spcPts val="2360"/>
              </a:lnSpc>
            </a:pPr>
            <a:r>
              <a:rPr lang="en-US" sz="2000" b="1" spc="-32">
                <a:solidFill>
                  <a:srgbClr val="FFA800"/>
                </a:solidFill>
                <a:latin typeface="Poppins Bold"/>
                <a:ea typeface="Poppins Bold"/>
                <a:cs typeface="Poppins Bold"/>
                <a:sym typeface="Poppins Bold"/>
              </a:rPr>
              <a:t>Executive Chef – #TAG Restaurant Islamabad</a:t>
            </a:r>
          </a:p>
        </p:txBody>
      </p:sp>
      <p:sp>
        <p:nvSpPr>
          <p:cNvPr id="23" name="TextBox 23"/>
          <p:cNvSpPr txBox="1"/>
          <p:nvPr/>
        </p:nvSpPr>
        <p:spPr>
          <a:xfrm>
            <a:off x="5002415" y="4733673"/>
            <a:ext cx="2064673" cy="262890"/>
          </a:xfrm>
          <a:prstGeom prst="rect">
            <a:avLst/>
          </a:prstGeom>
        </p:spPr>
        <p:txBody>
          <a:bodyPr lIns="0" tIns="0" rIns="0" bIns="0" rtlCol="0" anchor="t">
            <a:spAutoFit/>
          </a:bodyPr>
          <a:lstStyle/>
          <a:p>
            <a:pPr marL="0" lvl="0" indent="0" algn="l">
              <a:lnSpc>
                <a:spcPts val="1980"/>
              </a:lnSpc>
              <a:spcBef>
                <a:spcPct val="0"/>
              </a:spcBef>
            </a:pPr>
            <a:r>
              <a:rPr lang="en-US" sz="2000">
                <a:solidFill>
                  <a:srgbClr val="FFFFFF"/>
                </a:solidFill>
                <a:latin typeface="Anton"/>
                <a:ea typeface="Anton"/>
                <a:cs typeface="Anton"/>
                <a:sym typeface="Anton"/>
              </a:rPr>
              <a:t>2020-2021</a:t>
            </a:r>
          </a:p>
        </p:txBody>
      </p:sp>
      <p:sp>
        <p:nvSpPr>
          <p:cNvPr id="24" name="TextBox 24"/>
          <p:cNvSpPr txBox="1"/>
          <p:nvPr/>
        </p:nvSpPr>
        <p:spPr>
          <a:xfrm>
            <a:off x="9500256" y="4733673"/>
            <a:ext cx="2064673" cy="262890"/>
          </a:xfrm>
          <a:prstGeom prst="rect">
            <a:avLst/>
          </a:prstGeom>
        </p:spPr>
        <p:txBody>
          <a:bodyPr lIns="0" tIns="0" rIns="0" bIns="0" rtlCol="0" anchor="t">
            <a:spAutoFit/>
          </a:bodyPr>
          <a:lstStyle/>
          <a:p>
            <a:pPr marL="0" lvl="0" indent="0" algn="l">
              <a:lnSpc>
                <a:spcPts val="1980"/>
              </a:lnSpc>
              <a:spcBef>
                <a:spcPct val="0"/>
              </a:spcBef>
            </a:pPr>
            <a:r>
              <a:rPr lang="en-US" sz="2000">
                <a:solidFill>
                  <a:srgbClr val="FFFFFF"/>
                </a:solidFill>
                <a:latin typeface="Anton"/>
                <a:ea typeface="Anton"/>
                <a:cs typeface="Anton"/>
                <a:sym typeface="Anton"/>
              </a:rPr>
              <a:t>2018-2020</a:t>
            </a:r>
          </a:p>
        </p:txBody>
      </p:sp>
      <p:sp>
        <p:nvSpPr>
          <p:cNvPr id="25" name="TextBox 25"/>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26" name="TextBox 26"/>
          <p:cNvSpPr txBox="1"/>
          <p:nvPr/>
        </p:nvSpPr>
        <p:spPr>
          <a:xfrm>
            <a:off x="5002415" y="5047887"/>
            <a:ext cx="4164466" cy="909955"/>
          </a:xfrm>
          <a:prstGeom prst="rect">
            <a:avLst/>
          </a:prstGeom>
        </p:spPr>
        <p:txBody>
          <a:bodyPr lIns="0" tIns="0" rIns="0" bIns="0" rtlCol="0" anchor="t">
            <a:spAutoFit/>
          </a:bodyPr>
          <a:lstStyle/>
          <a:p>
            <a:pPr algn="just">
              <a:lnSpc>
                <a:spcPts val="2360"/>
              </a:lnSpc>
            </a:pPr>
            <a:r>
              <a:rPr lang="en-US" sz="2000" b="1" spc="-32">
                <a:solidFill>
                  <a:srgbClr val="FFA800"/>
                </a:solidFill>
                <a:latin typeface="Poppins Bold"/>
                <a:ea typeface="Poppins Bold"/>
                <a:cs typeface="Poppins Bold"/>
                <a:sym typeface="Poppins Bold"/>
              </a:rPr>
              <a:t>Executive Chef – Babagoosh Turkish Restaurant, Bahria Town Islamabad</a:t>
            </a:r>
          </a:p>
        </p:txBody>
      </p:sp>
      <p:sp>
        <p:nvSpPr>
          <p:cNvPr id="27" name="TextBox 27"/>
          <p:cNvSpPr txBox="1"/>
          <p:nvPr/>
        </p:nvSpPr>
        <p:spPr>
          <a:xfrm>
            <a:off x="5002415" y="5904390"/>
            <a:ext cx="4139414" cy="2139950"/>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Handled full kitchen management including menu planning, culinary innovation, hygiene compliance, and staff training.</a:t>
            </a:r>
          </a:p>
        </p:txBody>
      </p:sp>
      <p:sp>
        <p:nvSpPr>
          <p:cNvPr id="28" name="TextBox 28"/>
          <p:cNvSpPr txBox="1"/>
          <p:nvPr/>
        </p:nvSpPr>
        <p:spPr>
          <a:xfrm>
            <a:off x="9500256" y="5232881"/>
            <a:ext cx="4118958" cy="319405"/>
          </a:xfrm>
          <a:prstGeom prst="rect">
            <a:avLst/>
          </a:prstGeom>
        </p:spPr>
        <p:txBody>
          <a:bodyPr lIns="0" tIns="0" rIns="0" bIns="0" rtlCol="0" anchor="t">
            <a:spAutoFit/>
          </a:bodyPr>
          <a:lstStyle/>
          <a:p>
            <a:pPr algn="just">
              <a:lnSpc>
                <a:spcPts val="2360"/>
              </a:lnSpc>
            </a:pPr>
            <a:r>
              <a:rPr lang="en-US" sz="2000" b="1" spc="-32">
                <a:solidFill>
                  <a:srgbClr val="FFA800"/>
                </a:solidFill>
                <a:latin typeface="Poppins Bold"/>
                <a:ea typeface="Poppins Bold"/>
                <a:cs typeface="Poppins Bold"/>
                <a:sym typeface="Poppins Bold"/>
              </a:rPr>
              <a:t>Chef – Garrison Club Karachi</a:t>
            </a:r>
          </a:p>
        </p:txBody>
      </p:sp>
      <p:sp>
        <p:nvSpPr>
          <p:cNvPr id="29" name="TextBox 29"/>
          <p:cNvSpPr txBox="1"/>
          <p:nvPr/>
        </p:nvSpPr>
        <p:spPr>
          <a:xfrm>
            <a:off x="9528379" y="5643409"/>
            <a:ext cx="4090836" cy="2139950"/>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andled and managed full kitchen management including menu planning, culinary innovation, hygiene compliance, and staff training.</a:t>
            </a:r>
          </a:p>
        </p:txBody>
      </p:sp>
      <p:sp>
        <p:nvSpPr>
          <p:cNvPr id="30" name="TextBox 30"/>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8"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796190" y="9409112"/>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10931130" y="2076318"/>
            <a:ext cx="2468958" cy="2251992"/>
            <a:chOff x="0" y="0"/>
            <a:chExt cx="529113" cy="482616"/>
          </a:xfrm>
        </p:grpSpPr>
        <p:sp>
          <p:nvSpPr>
            <p:cNvPr id="9" name="Freeform 9"/>
            <p:cNvSpPr/>
            <p:nvPr/>
          </p:nvSpPr>
          <p:spPr>
            <a:xfrm>
              <a:off x="0" y="0"/>
              <a:ext cx="529113" cy="482616"/>
            </a:xfrm>
            <a:custGeom>
              <a:avLst/>
              <a:gdLst/>
              <a:ahLst/>
              <a:cxnLst/>
              <a:rect l="l" t="t" r="r" b="b"/>
              <a:pathLst>
                <a:path w="529113" h="482616">
                  <a:moveTo>
                    <a:pt x="72121" y="0"/>
                  </a:moveTo>
                  <a:lnTo>
                    <a:pt x="456992" y="0"/>
                  </a:lnTo>
                  <a:cubicBezTo>
                    <a:pt x="476120" y="0"/>
                    <a:pt x="494464" y="7598"/>
                    <a:pt x="507990" y="21124"/>
                  </a:cubicBezTo>
                  <a:cubicBezTo>
                    <a:pt x="521515" y="34649"/>
                    <a:pt x="529113" y="52993"/>
                    <a:pt x="529113" y="72121"/>
                  </a:cubicBezTo>
                  <a:lnTo>
                    <a:pt x="529113" y="410495"/>
                  </a:lnTo>
                  <a:cubicBezTo>
                    <a:pt x="529113" y="450326"/>
                    <a:pt x="496824" y="482616"/>
                    <a:pt x="456992" y="482616"/>
                  </a:cubicBezTo>
                  <a:lnTo>
                    <a:pt x="72121" y="482616"/>
                  </a:lnTo>
                  <a:cubicBezTo>
                    <a:pt x="52993" y="482616"/>
                    <a:pt x="34649" y="475018"/>
                    <a:pt x="21124" y="461492"/>
                  </a:cubicBezTo>
                  <a:cubicBezTo>
                    <a:pt x="7598" y="447967"/>
                    <a:pt x="0" y="429623"/>
                    <a:pt x="0" y="410495"/>
                  </a:cubicBezTo>
                  <a:lnTo>
                    <a:pt x="0" y="72121"/>
                  </a:lnTo>
                  <a:cubicBezTo>
                    <a:pt x="0" y="52993"/>
                    <a:pt x="7598" y="34649"/>
                    <a:pt x="21124" y="21124"/>
                  </a:cubicBezTo>
                  <a:cubicBezTo>
                    <a:pt x="34649" y="7598"/>
                    <a:pt x="52993" y="0"/>
                    <a:pt x="72121" y="0"/>
                  </a:cubicBezTo>
                  <a:close/>
                </a:path>
              </a:pathLst>
            </a:custGeom>
            <a:blipFill>
              <a:blip r:embed="rId4"/>
              <a:stretch>
                <a:fillRect t="-11540" b="-11540"/>
              </a:stretch>
            </a:blipFill>
          </p:spPr>
          <p:txBody>
            <a:bodyPr/>
            <a:lstStyle/>
            <a:p>
              <a:endParaRPr lang="en-US"/>
            </a:p>
          </p:txBody>
        </p:sp>
      </p:grpSp>
      <p:grpSp>
        <p:nvGrpSpPr>
          <p:cNvPr id="10" name="Group 10"/>
          <p:cNvGrpSpPr/>
          <p:nvPr/>
        </p:nvGrpSpPr>
        <p:grpSpPr>
          <a:xfrm>
            <a:off x="13953038" y="3150117"/>
            <a:ext cx="2468958" cy="2251992"/>
            <a:chOff x="0" y="0"/>
            <a:chExt cx="529113" cy="482616"/>
          </a:xfrm>
        </p:grpSpPr>
        <p:sp>
          <p:nvSpPr>
            <p:cNvPr id="11" name="Freeform 11"/>
            <p:cNvSpPr/>
            <p:nvPr/>
          </p:nvSpPr>
          <p:spPr>
            <a:xfrm>
              <a:off x="0" y="0"/>
              <a:ext cx="529113" cy="482616"/>
            </a:xfrm>
            <a:custGeom>
              <a:avLst/>
              <a:gdLst/>
              <a:ahLst/>
              <a:cxnLst/>
              <a:rect l="l" t="t" r="r" b="b"/>
              <a:pathLst>
                <a:path w="529113" h="482616">
                  <a:moveTo>
                    <a:pt x="72121" y="0"/>
                  </a:moveTo>
                  <a:lnTo>
                    <a:pt x="456992" y="0"/>
                  </a:lnTo>
                  <a:cubicBezTo>
                    <a:pt x="476120" y="0"/>
                    <a:pt x="494464" y="7598"/>
                    <a:pt x="507990" y="21124"/>
                  </a:cubicBezTo>
                  <a:cubicBezTo>
                    <a:pt x="521515" y="34649"/>
                    <a:pt x="529113" y="52993"/>
                    <a:pt x="529113" y="72121"/>
                  </a:cubicBezTo>
                  <a:lnTo>
                    <a:pt x="529113" y="410495"/>
                  </a:lnTo>
                  <a:cubicBezTo>
                    <a:pt x="529113" y="450326"/>
                    <a:pt x="496824" y="482616"/>
                    <a:pt x="456992" y="482616"/>
                  </a:cubicBezTo>
                  <a:lnTo>
                    <a:pt x="72121" y="482616"/>
                  </a:lnTo>
                  <a:cubicBezTo>
                    <a:pt x="52993" y="482616"/>
                    <a:pt x="34649" y="475018"/>
                    <a:pt x="21124" y="461492"/>
                  </a:cubicBezTo>
                  <a:cubicBezTo>
                    <a:pt x="7598" y="447967"/>
                    <a:pt x="0" y="429623"/>
                    <a:pt x="0" y="410495"/>
                  </a:cubicBezTo>
                  <a:lnTo>
                    <a:pt x="0" y="72121"/>
                  </a:lnTo>
                  <a:cubicBezTo>
                    <a:pt x="0" y="52993"/>
                    <a:pt x="7598" y="34649"/>
                    <a:pt x="21124" y="21124"/>
                  </a:cubicBezTo>
                  <a:cubicBezTo>
                    <a:pt x="34649" y="7598"/>
                    <a:pt x="52993" y="0"/>
                    <a:pt x="72121" y="0"/>
                  </a:cubicBezTo>
                  <a:close/>
                </a:path>
              </a:pathLst>
            </a:custGeom>
            <a:blipFill>
              <a:blip r:embed="rId5"/>
              <a:stretch>
                <a:fillRect l="-11121" r="-11121"/>
              </a:stretch>
            </a:blipFill>
          </p:spPr>
          <p:txBody>
            <a:bodyPr/>
            <a:lstStyle/>
            <a:p>
              <a:endParaRPr lang="en-US"/>
            </a:p>
          </p:txBody>
        </p:sp>
      </p:grpSp>
      <p:grpSp>
        <p:nvGrpSpPr>
          <p:cNvPr id="12" name="Group 12"/>
          <p:cNvGrpSpPr/>
          <p:nvPr/>
        </p:nvGrpSpPr>
        <p:grpSpPr>
          <a:xfrm>
            <a:off x="235834" y="134517"/>
            <a:ext cx="1788366" cy="1788366"/>
            <a:chOff x="0" y="0"/>
            <a:chExt cx="6350000" cy="6350000"/>
          </a:xfrm>
        </p:grpSpPr>
        <p:sp>
          <p:nvSpPr>
            <p:cNvPr id="13" name="Freeform 13"/>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6"/>
              <a:stretch>
                <a:fillRect l="-14120" t="-14337" r="-13930" b="-13712"/>
              </a:stretch>
            </a:blipFill>
            <a:ln w="38100" cap="sq">
              <a:solidFill>
                <a:srgbClr val="FFA800"/>
              </a:solidFill>
              <a:prstDash val="solid"/>
              <a:miter/>
            </a:ln>
          </p:spPr>
          <p:txBody>
            <a:bodyPr/>
            <a:lstStyle/>
            <a:p>
              <a:endParaRPr lang="en-US"/>
            </a:p>
          </p:txBody>
        </p:sp>
      </p:grpSp>
      <p:grpSp>
        <p:nvGrpSpPr>
          <p:cNvPr id="14" name="Group 14"/>
          <p:cNvGrpSpPr/>
          <p:nvPr/>
        </p:nvGrpSpPr>
        <p:grpSpPr>
          <a:xfrm>
            <a:off x="10931130" y="5402109"/>
            <a:ext cx="2468958" cy="2251992"/>
            <a:chOff x="0" y="0"/>
            <a:chExt cx="529113" cy="482616"/>
          </a:xfrm>
        </p:grpSpPr>
        <p:sp>
          <p:nvSpPr>
            <p:cNvPr id="15" name="Freeform 15"/>
            <p:cNvSpPr/>
            <p:nvPr/>
          </p:nvSpPr>
          <p:spPr>
            <a:xfrm>
              <a:off x="0" y="0"/>
              <a:ext cx="529113" cy="482616"/>
            </a:xfrm>
            <a:custGeom>
              <a:avLst/>
              <a:gdLst/>
              <a:ahLst/>
              <a:cxnLst/>
              <a:rect l="l" t="t" r="r" b="b"/>
              <a:pathLst>
                <a:path w="529113" h="482616">
                  <a:moveTo>
                    <a:pt x="72121" y="0"/>
                  </a:moveTo>
                  <a:lnTo>
                    <a:pt x="456992" y="0"/>
                  </a:lnTo>
                  <a:cubicBezTo>
                    <a:pt x="476120" y="0"/>
                    <a:pt x="494464" y="7598"/>
                    <a:pt x="507990" y="21124"/>
                  </a:cubicBezTo>
                  <a:cubicBezTo>
                    <a:pt x="521515" y="34649"/>
                    <a:pt x="529113" y="52993"/>
                    <a:pt x="529113" y="72121"/>
                  </a:cubicBezTo>
                  <a:lnTo>
                    <a:pt x="529113" y="410495"/>
                  </a:lnTo>
                  <a:cubicBezTo>
                    <a:pt x="529113" y="450326"/>
                    <a:pt x="496824" y="482616"/>
                    <a:pt x="456992" y="482616"/>
                  </a:cubicBezTo>
                  <a:lnTo>
                    <a:pt x="72121" y="482616"/>
                  </a:lnTo>
                  <a:cubicBezTo>
                    <a:pt x="52993" y="482616"/>
                    <a:pt x="34649" y="475018"/>
                    <a:pt x="21124" y="461492"/>
                  </a:cubicBezTo>
                  <a:cubicBezTo>
                    <a:pt x="7598" y="447967"/>
                    <a:pt x="0" y="429623"/>
                    <a:pt x="0" y="410495"/>
                  </a:cubicBezTo>
                  <a:lnTo>
                    <a:pt x="0" y="72121"/>
                  </a:lnTo>
                  <a:cubicBezTo>
                    <a:pt x="0" y="52993"/>
                    <a:pt x="7598" y="34649"/>
                    <a:pt x="21124" y="21124"/>
                  </a:cubicBezTo>
                  <a:cubicBezTo>
                    <a:pt x="34649" y="7598"/>
                    <a:pt x="52993" y="0"/>
                    <a:pt x="72121" y="0"/>
                  </a:cubicBezTo>
                  <a:close/>
                </a:path>
              </a:pathLst>
            </a:custGeom>
            <a:blipFill>
              <a:blip r:embed="rId7"/>
              <a:stretch>
                <a:fillRect l="-26168" r="-26168"/>
              </a:stretch>
            </a:blipFill>
          </p:spPr>
          <p:txBody>
            <a:bodyPr/>
            <a:lstStyle/>
            <a:p>
              <a:endParaRPr lang="en-US"/>
            </a:p>
          </p:txBody>
        </p:sp>
      </p:grpSp>
      <p:grpSp>
        <p:nvGrpSpPr>
          <p:cNvPr id="16" name="Group 16"/>
          <p:cNvGrpSpPr/>
          <p:nvPr/>
        </p:nvGrpSpPr>
        <p:grpSpPr>
          <a:xfrm>
            <a:off x="14155181" y="6265709"/>
            <a:ext cx="2468958" cy="2251992"/>
            <a:chOff x="0" y="0"/>
            <a:chExt cx="529113" cy="482616"/>
          </a:xfrm>
        </p:grpSpPr>
        <p:sp>
          <p:nvSpPr>
            <p:cNvPr id="17" name="Freeform 17"/>
            <p:cNvSpPr/>
            <p:nvPr/>
          </p:nvSpPr>
          <p:spPr>
            <a:xfrm>
              <a:off x="0" y="0"/>
              <a:ext cx="529113" cy="482616"/>
            </a:xfrm>
            <a:custGeom>
              <a:avLst/>
              <a:gdLst/>
              <a:ahLst/>
              <a:cxnLst/>
              <a:rect l="l" t="t" r="r" b="b"/>
              <a:pathLst>
                <a:path w="529113" h="482616">
                  <a:moveTo>
                    <a:pt x="72121" y="0"/>
                  </a:moveTo>
                  <a:lnTo>
                    <a:pt x="456992" y="0"/>
                  </a:lnTo>
                  <a:cubicBezTo>
                    <a:pt x="476120" y="0"/>
                    <a:pt x="494464" y="7598"/>
                    <a:pt x="507990" y="21124"/>
                  </a:cubicBezTo>
                  <a:cubicBezTo>
                    <a:pt x="521515" y="34649"/>
                    <a:pt x="529113" y="52993"/>
                    <a:pt x="529113" y="72121"/>
                  </a:cubicBezTo>
                  <a:lnTo>
                    <a:pt x="529113" y="410495"/>
                  </a:lnTo>
                  <a:cubicBezTo>
                    <a:pt x="529113" y="450326"/>
                    <a:pt x="496824" y="482616"/>
                    <a:pt x="456992" y="482616"/>
                  </a:cubicBezTo>
                  <a:lnTo>
                    <a:pt x="72121" y="482616"/>
                  </a:lnTo>
                  <a:cubicBezTo>
                    <a:pt x="52993" y="482616"/>
                    <a:pt x="34649" y="475018"/>
                    <a:pt x="21124" y="461492"/>
                  </a:cubicBezTo>
                  <a:cubicBezTo>
                    <a:pt x="7598" y="447967"/>
                    <a:pt x="0" y="429623"/>
                    <a:pt x="0" y="410495"/>
                  </a:cubicBezTo>
                  <a:lnTo>
                    <a:pt x="0" y="72121"/>
                  </a:lnTo>
                  <a:cubicBezTo>
                    <a:pt x="0" y="52993"/>
                    <a:pt x="7598" y="34649"/>
                    <a:pt x="21124" y="21124"/>
                  </a:cubicBezTo>
                  <a:cubicBezTo>
                    <a:pt x="34649" y="7598"/>
                    <a:pt x="52993" y="0"/>
                    <a:pt x="72121" y="0"/>
                  </a:cubicBezTo>
                  <a:close/>
                </a:path>
              </a:pathLst>
            </a:custGeom>
            <a:blipFill>
              <a:blip r:embed="rId8"/>
              <a:stretch>
                <a:fillRect l="-18451" r="-18451"/>
              </a:stretch>
            </a:blipFill>
          </p:spPr>
          <p:txBody>
            <a:bodyPr/>
            <a:lstStyle/>
            <a:p>
              <a:endParaRPr lang="en-US"/>
            </a:p>
          </p:txBody>
        </p:sp>
      </p:grpSp>
      <p:sp>
        <p:nvSpPr>
          <p:cNvPr id="18" name="TextBox 18"/>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19" name="TextBox 19"/>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20" name="TextBox 20"/>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21" name="TextBox 21"/>
          <p:cNvSpPr txBox="1"/>
          <p:nvPr/>
        </p:nvSpPr>
        <p:spPr>
          <a:xfrm>
            <a:off x="1028700" y="2742856"/>
            <a:ext cx="8831133" cy="1381125"/>
          </a:xfrm>
          <a:prstGeom prst="rect">
            <a:avLst/>
          </a:prstGeom>
        </p:spPr>
        <p:txBody>
          <a:bodyPr lIns="0" tIns="0" rIns="0" bIns="0" rtlCol="0" anchor="t">
            <a:spAutoFit/>
          </a:bodyPr>
          <a:lstStyle/>
          <a:p>
            <a:pPr marL="0" lvl="0" indent="0" algn="l">
              <a:lnSpc>
                <a:spcPts val="10800"/>
              </a:lnSpc>
            </a:pPr>
            <a:r>
              <a:rPr lang="en-US" sz="9000">
                <a:solidFill>
                  <a:srgbClr val="FFFFFF"/>
                </a:solidFill>
                <a:latin typeface="Anton"/>
                <a:ea typeface="Anton"/>
                <a:cs typeface="Anton"/>
                <a:sym typeface="Anton"/>
              </a:rPr>
              <a:t>WORK EXPERIENCE</a:t>
            </a:r>
          </a:p>
        </p:txBody>
      </p:sp>
      <p:sp>
        <p:nvSpPr>
          <p:cNvPr id="22" name="TextBox 22"/>
          <p:cNvSpPr txBox="1"/>
          <p:nvPr/>
        </p:nvSpPr>
        <p:spPr>
          <a:xfrm>
            <a:off x="796190" y="5540680"/>
            <a:ext cx="7946685" cy="1851025"/>
          </a:xfrm>
          <a:prstGeom prst="rect">
            <a:avLst/>
          </a:prstGeom>
        </p:spPr>
        <p:txBody>
          <a:bodyPr lIns="0" tIns="0" rIns="0" bIns="0" rtlCol="0" anchor="t">
            <a:spAutoFit/>
          </a:bodyPr>
          <a:lstStyle/>
          <a:p>
            <a:pPr marL="474979" lvl="1" indent="-237490" algn="just">
              <a:lnSpc>
                <a:spcPts val="3739"/>
              </a:lnSpc>
              <a:buFont typeface="Arial"/>
              <a:buChar char="•"/>
            </a:pPr>
            <a:r>
              <a:rPr lang="en-US" sz="2199">
                <a:solidFill>
                  <a:srgbClr val="FFFFFF"/>
                </a:solidFill>
                <a:latin typeface="Poppins"/>
                <a:ea typeface="Poppins"/>
                <a:cs typeface="Poppins"/>
                <a:sym typeface="Poppins"/>
              </a:rPr>
              <a:t>All-Rounder Cook – Copper Kettle Restaurant Karachi</a:t>
            </a:r>
          </a:p>
          <a:p>
            <a:pPr marL="474979" lvl="1" indent="-237490" algn="just">
              <a:lnSpc>
                <a:spcPts val="3739"/>
              </a:lnSpc>
              <a:buFont typeface="Arial"/>
              <a:buChar char="•"/>
            </a:pPr>
            <a:r>
              <a:rPr lang="en-US" sz="2199">
                <a:solidFill>
                  <a:srgbClr val="FFFFFF"/>
                </a:solidFill>
                <a:latin typeface="Poppins"/>
                <a:ea typeface="Poppins"/>
                <a:cs typeface="Poppins"/>
                <a:sym typeface="Poppins"/>
              </a:rPr>
              <a:t>Chef – Mela Restaurant Karachi</a:t>
            </a:r>
          </a:p>
          <a:p>
            <a:pPr marL="474979" lvl="1" indent="-237490" algn="just">
              <a:lnSpc>
                <a:spcPts val="3739"/>
              </a:lnSpc>
              <a:buFont typeface="Arial"/>
              <a:buChar char="•"/>
            </a:pPr>
            <a:r>
              <a:rPr lang="en-US" sz="2199">
                <a:solidFill>
                  <a:srgbClr val="FFFFFF"/>
                </a:solidFill>
                <a:latin typeface="Poppins"/>
                <a:ea typeface="Poppins"/>
                <a:cs typeface="Poppins"/>
                <a:sym typeface="Poppins"/>
              </a:rPr>
              <a:t>Kitchen Helper – Carlton Hotel Karachi</a:t>
            </a:r>
          </a:p>
          <a:p>
            <a:pPr marL="474979" lvl="1" indent="-237490" algn="just">
              <a:lnSpc>
                <a:spcPts val="3739"/>
              </a:lnSpc>
              <a:buFont typeface="Arial"/>
              <a:buChar char="•"/>
            </a:pPr>
            <a:r>
              <a:rPr lang="en-US" sz="2199">
                <a:solidFill>
                  <a:srgbClr val="FFFFFF"/>
                </a:solidFill>
                <a:latin typeface="Poppins"/>
                <a:ea typeface="Poppins"/>
                <a:cs typeface="Poppins"/>
                <a:sym typeface="Poppins"/>
              </a:rPr>
              <a:t>Trainee – Marriott Hotel Karachi</a:t>
            </a:r>
          </a:p>
        </p:txBody>
      </p:sp>
      <p:sp>
        <p:nvSpPr>
          <p:cNvPr id="23" name="TextBox 23"/>
          <p:cNvSpPr txBox="1"/>
          <p:nvPr/>
        </p:nvSpPr>
        <p:spPr>
          <a:xfrm>
            <a:off x="1028700" y="4173243"/>
            <a:ext cx="2064673" cy="357759"/>
          </a:xfrm>
          <a:prstGeom prst="rect">
            <a:avLst/>
          </a:prstGeom>
        </p:spPr>
        <p:txBody>
          <a:bodyPr lIns="0" tIns="0" rIns="0" bIns="0" rtlCol="0" anchor="t">
            <a:spAutoFit/>
          </a:bodyPr>
          <a:lstStyle/>
          <a:p>
            <a:pPr marL="0" lvl="0" indent="0" algn="l">
              <a:lnSpc>
                <a:spcPts val="2672"/>
              </a:lnSpc>
              <a:spcBef>
                <a:spcPct val="0"/>
              </a:spcBef>
            </a:pPr>
            <a:r>
              <a:rPr lang="en-US" sz="2699">
                <a:solidFill>
                  <a:srgbClr val="FFFFFF"/>
                </a:solidFill>
                <a:latin typeface="Anton"/>
                <a:ea typeface="Anton"/>
                <a:cs typeface="Anton"/>
                <a:sym typeface="Anton"/>
              </a:rPr>
              <a:t>2008-2018</a:t>
            </a:r>
          </a:p>
        </p:txBody>
      </p:sp>
      <p:sp>
        <p:nvSpPr>
          <p:cNvPr id="24" name="TextBox 24"/>
          <p:cNvSpPr txBox="1"/>
          <p:nvPr/>
        </p:nvSpPr>
        <p:spPr>
          <a:xfrm>
            <a:off x="1001271" y="4619090"/>
            <a:ext cx="9708310" cy="643509"/>
          </a:xfrm>
          <a:prstGeom prst="rect">
            <a:avLst/>
          </a:prstGeom>
        </p:spPr>
        <p:txBody>
          <a:bodyPr lIns="0" tIns="0" rIns="0" bIns="0" rtlCol="0" anchor="t">
            <a:spAutoFit/>
          </a:bodyPr>
          <a:lstStyle/>
          <a:p>
            <a:pPr algn="just">
              <a:lnSpc>
                <a:spcPts val="2477"/>
              </a:lnSpc>
            </a:pPr>
            <a:r>
              <a:rPr lang="en-US" sz="2100" b="1" spc="-33">
                <a:solidFill>
                  <a:srgbClr val="FFA800"/>
                </a:solidFill>
                <a:latin typeface="Poppins Bold"/>
                <a:ea typeface="Poppins Bold"/>
                <a:cs typeface="Poppins Bold"/>
                <a:sym typeface="Poppins Bold"/>
              </a:rPr>
              <a:t>Worked across hotels, clubs, and restaurants in multiple culinary roles, building strong expertise from kitchen helper to senior chef leadership.</a:t>
            </a:r>
          </a:p>
        </p:txBody>
      </p:sp>
      <p:sp>
        <p:nvSpPr>
          <p:cNvPr id="25" name="TextBox 25"/>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26" name="TextBox 26"/>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9"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028700" y="8982654"/>
            <a:ext cx="667655" cy="275646"/>
            <a:chOff x="0" y="0"/>
            <a:chExt cx="890207" cy="367528"/>
          </a:xfrm>
        </p:grpSpPr>
        <p:sp>
          <p:nvSpPr>
            <p:cNvPr id="3" name="Freeform 3"/>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5" name="TextBox 5"/>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6" name="TextBox 6"/>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7" name="TextBox 7"/>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8" name="TextBox 8"/>
          <p:cNvSpPr txBox="1"/>
          <p:nvPr/>
        </p:nvSpPr>
        <p:spPr>
          <a:xfrm>
            <a:off x="4784832" y="6284018"/>
            <a:ext cx="8713994" cy="1381125"/>
          </a:xfrm>
          <a:prstGeom prst="rect">
            <a:avLst/>
          </a:prstGeom>
        </p:spPr>
        <p:txBody>
          <a:bodyPr lIns="0" tIns="0" rIns="0" bIns="0" rtlCol="0" anchor="t">
            <a:spAutoFit/>
          </a:bodyPr>
          <a:lstStyle/>
          <a:p>
            <a:pPr marL="0" lvl="0" indent="0" algn="l">
              <a:lnSpc>
                <a:spcPts val="10800"/>
              </a:lnSpc>
            </a:pPr>
            <a:r>
              <a:rPr lang="en-US" sz="9000">
                <a:solidFill>
                  <a:srgbClr val="FFFFFF"/>
                </a:solidFill>
                <a:latin typeface="Anton"/>
                <a:ea typeface="Anton"/>
                <a:cs typeface="Anton"/>
                <a:sym typeface="Anton"/>
              </a:rPr>
              <a:t>PROJECT PORTFOLIO</a:t>
            </a:r>
          </a:p>
        </p:txBody>
      </p:sp>
      <p:grpSp>
        <p:nvGrpSpPr>
          <p:cNvPr id="9" name="Group 9"/>
          <p:cNvGrpSpPr/>
          <p:nvPr/>
        </p:nvGrpSpPr>
        <p:grpSpPr>
          <a:xfrm>
            <a:off x="6448624" y="2021168"/>
            <a:ext cx="5391422" cy="3654518"/>
            <a:chOff x="0" y="0"/>
            <a:chExt cx="881527" cy="597534"/>
          </a:xfrm>
        </p:grpSpPr>
        <p:sp>
          <p:nvSpPr>
            <p:cNvPr id="10" name="Freeform 10"/>
            <p:cNvSpPr/>
            <p:nvPr/>
          </p:nvSpPr>
          <p:spPr>
            <a:xfrm>
              <a:off x="0" y="0"/>
              <a:ext cx="881527" cy="597534"/>
            </a:xfrm>
            <a:custGeom>
              <a:avLst/>
              <a:gdLst/>
              <a:ahLst/>
              <a:cxnLst/>
              <a:rect l="l" t="t" r="r" b="b"/>
              <a:pathLst>
                <a:path w="881527" h="597534">
                  <a:moveTo>
                    <a:pt x="33027" y="0"/>
                  </a:moveTo>
                  <a:lnTo>
                    <a:pt x="848500" y="0"/>
                  </a:lnTo>
                  <a:cubicBezTo>
                    <a:pt x="866740" y="0"/>
                    <a:pt x="881527" y="14787"/>
                    <a:pt x="881527" y="33027"/>
                  </a:cubicBezTo>
                  <a:lnTo>
                    <a:pt x="881527" y="564506"/>
                  </a:lnTo>
                  <a:cubicBezTo>
                    <a:pt x="881527" y="582747"/>
                    <a:pt x="866740" y="597534"/>
                    <a:pt x="848500" y="597534"/>
                  </a:cubicBezTo>
                  <a:lnTo>
                    <a:pt x="33027" y="597534"/>
                  </a:lnTo>
                  <a:cubicBezTo>
                    <a:pt x="14787" y="597534"/>
                    <a:pt x="0" y="582747"/>
                    <a:pt x="0" y="564506"/>
                  </a:cubicBezTo>
                  <a:lnTo>
                    <a:pt x="0" y="33027"/>
                  </a:lnTo>
                  <a:cubicBezTo>
                    <a:pt x="0" y="14787"/>
                    <a:pt x="14787" y="0"/>
                    <a:pt x="33027" y="0"/>
                  </a:cubicBezTo>
                  <a:close/>
                </a:path>
              </a:pathLst>
            </a:custGeom>
            <a:blipFill>
              <a:blip r:embed="rId4"/>
              <a:stretch>
                <a:fillRect t="-23763" b="-23763"/>
              </a:stretch>
            </a:blipFill>
          </p:spPr>
          <p:txBody>
            <a:bodyPr/>
            <a:lstStyle/>
            <a:p>
              <a:endParaRPr lang="en-US"/>
            </a:p>
          </p:txBody>
        </p:sp>
      </p:grpSp>
      <p:grpSp>
        <p:nvGrpSpPr>
          <p:cNvPr id="11" name="Group 11"/>
          <p:cNvGrpSpPr/>
          <p:nvPr/>
        </p:nvGrpSpPr>
        <p:grpSpPr>
          <a:xfrm>
            <a:off x="12334676" y="2021168"/>
            <a:ext cx="4477736" cy="3654518"/>
            <a:chOff x="0" y="0"/>
            <a:chExt cx="732134" cy="597534"/>
          </a:xfrm>
        </p:grpSpPr>
        <p:sp>
          <p:nvSpPr>
            <p:cNvPr id="12" name="Freeform 12"/>
            <p:cNvSpPr/>
            <p:nvPr/>
          </p:nvSpPr>
          <p:spPr>
            <a:xfrm>
              <a:off x="0" y="0"/>
              <a:ext cx="732134" cy="597534"/>
            </a:xfrm>
            <a:custGeom>
              <a:avLst/>
              <a:gdLst/>
              <a:ahLst/>
              <a:cxnLst/>
              <a:rect l="l" t="t" r="r" b="b"/>
              <a:pathLst>
                <a:path w="732134" h="597534">
                  <a:moveTo>
                    <a:pt x="39767" y="0"/>
                  </a:moveTo>
                  <a:lnTo>
                    <a:pt x="692368" y="0"/>
                  </a:lnTo>
                  <a:cubicBezTo>
                    <a:pt x="702914" y="0"/>
                    <a:pt x="713029" y="4190"/>
                    <a:pt x="720487" y="11647"/>
                  </a:cubicBezTo>
                  <a:cubicBezTo>
                    <a:pt x="727945" y="19105"/>
                    <a:pt x="732134" y="29220"/>
                    <a:pt x="732134" y="39767"/>
                  </a:cubicBezTo>
                  <a:lnTo>
                    <a:pt x="732134" y="557767"/>
                  </a:lnTo>
                  <a:cubicBezTo>
                    <a:pt x="732134" y="568314"/>
                    <a:pt x="727945" y="578429"/>
                    <a:pt x="720487" y="585886"/>
                  </a:cubicBezTo>
                  <a:cubicBezTo>
                    <a:pt x="713029" y="593344"/>
                    <a:pt x="702914" y="597534"/>
                    <a:pt x="692368" y="597534"/>
                  </a:cubicBezTo>
                  <a:lnTo>
                    <a:pt x="39767" y="597534"/>
                  </a:lnTo>
                  <a:cubicBezTo>
                    <a:pt x="29220" y="597534"/>
                    <a:pt x="19105" y="593344"/>
                    <a:pt x="11647" y="585886"/>
                  </a:cubicBezTo>
                  <a:cubicBezTo>
                    <a:pt x="4190" y="578429"/>
                    <a:pt x="0" y="568314"/>
                    <a:pt x="0" y="557767"/>
                  </a:cubicBezTo>
                  <a:lnTo>
                    <a:pt x="0" y="39767"/>
                  </a:lnTo>
                  <a:cubicBezTo>
                    <a:pt x="0" y="29220"/>
                    <a:pt x="4190" y="19105"/>
                    <a:pt x="11647" y="11647"/>
                  </a:cubicBezTo>
                  <a:cubicBezTo>
                    <a:pt x="19105" y="4190"/>
                    <a:pt x="29220" y="0"/>
                    <a:pt x="39767" y="0"/>
                  </a:cubicBezTo>
                  <a:close/>
                </a:path>
              </a:pathLst>
            </a:custGeom>
            <a:blipFill>
              <a:blip r:embed="rId5"/>
              <a:stretch>
                <a:fillRect t="-59033" b="-59033"/>
              </a:stretch>
            </a:blipFill>
          </p:spPr>
          <p:txBody>
            <a:bodyPr/>
            <a:lstStyle/>
            <a:p>
              <a:endParaRPr lang="en-US"/>
            </a:p>
          </p:txBody>
        </p:sp>
      </p:grpSp>
      <p:grpSp>
        <p:nvGrpSpPr>
          <p:cNvPr id="13" name="Group 13"/>
          <p:cNvGrpSpPr/>
          <p:nvPr/>
        </p:nvGrpSpPr>
        <p:grpSpPr>
          <a:xfrm>
            <a:off x="1475588" y="2021168"/>
            <a:ext cx="4477736" cy="3654518"/>
            <a:chOff x="0" y="0"/>
            <a:chExt cx="732134" cy="597534"/>
          </a:xfrm>
        </p:grpSpPr>
        <p:sp>
          <p:nvSpPr>
            <p:cNvPr id="14" name="Freeform 14"/>
            <p:cNvSpPr/>
            <p:nvPr/>
          </p:nvSpPr>
          <p:spPr>
            <a:xfrm>
              <a:off x="0" y="0"/>
              <a:ext cx="732134" cy="597534"/>
            </a:xfrm>
            <a:custGeom>
              <a:avLst/>
              <a:gdLst/>
              <a:ahLst/>
              <a:cxnLst/>
              <a:rect l="l" t="t" r="r" b="b"/>
              <a:pathLst>
                <a:path w="732134" h="597534">
                  <a:moveTo>
                    <a:pt x="39767" y="0"/>
                  </a:moveTo>
                  <a:lnTo>
                    <a:pt x="692368" y="0"/>
                  </a:lnTo>
                  <a:cubicBezTo>
                    <a:pt x="702914" y="0"/>
                    <a:pt x="713029" y="4190"/>
                    <a:pt x="720487" y="11647"/>
                  </a:cubicBezTo>
                  <a:cubicBezTo>
                    <a:pt x="727945" y="19105"/>
                    <a:pt x="732134" y="29220"/>
                    <a:pt x="732134" y="39767"/>
                  </a:cubicBezTo>
                  <a:lnTo>
                    <a:pt x="732134" y="557767"/>
                  </a:lnTo>
                  <a:cubicBezTo>
                    <a:pt x="732134" y="568314"/>
                    <a:pt x="727945" y="578429"/>
                    <a:pt x="720487" y="585886"/>
                  </a:cubicBezTo>
                  <a:cubicBezTo>
                    <a:pt x="713029" y="593344"/>
                    <a:pt x="702914" y="597534"/>
                    <a:pt x="692368" y="597534"/>
                  </a:cubicBezTo>
                  <a:lnTo>
                    <a:pt x="39767" y="597534"/>
                  </a:lnTo>
                  <a:cubicBezTo>
                    <a:pt x="29220" y="597534"/>
                    <a:pt x="19105" y="593344"/>
                    <a:pt x="11647" y="585886"/>
                  </a:cubicBezTo>
                  <a:cubicBezTo>
                    <a:pt x="4190" y="578429"/>
                    <a:pt x="0" y="568314"/>
                    <a:pt x="0" y="557767"/>
                  </a:cubicBezTo>
                  <a:lnTo>
                    <a:pt x="0" y="39767"/>
                  </a:lnTo>
                  <a:cubicBezTo>
                    <a:pt x="0" y="29220"/>
                    <a:pt x="4190" y="19105"/>
                    <a:pt x="11647" y="11647"/>
                  </a:cubicBezTo>
                  <a:cubicBezTo>
                    <a:pt x="19105" y="4190"/>
                    <a:pt x="29220" y="0"/>
                    <a:pt x="39767" y="0"/>
                  </a:cubicBezTo>
                  <a:close/>
                </a:path>
              </a:pathLst>
            </a:custGeom>
            <a:blipFill>
              <a:blip r:embed="rId6"/>
              <a:stretch>
                <a:fillRect l="-4476" r="-4476"/>
              </a:stretch>
            </a:blipFill>
          </p:spPr>
          <p:txBody>
            <a:bodyPr/>
            <a:lstStyle/>
            <a:p>
              <a:endParaRPr lang="en-US"/>
            </a:p>
          </p:txBody>
        </p:sp>
      </p:grpSp>
      <p:grpSp>
        <p:nvGrpSpPr>
          <p:cNvPr id="15" name="Group 15"/>
          <p:cNvGrpSpPr/>
          <p:nvPr/>
        </p:nvGrpSpPr>
        <p:grpSpPr>
          <a:xfrm>
            <a:off x="235834" y="134517"/>
            <a:ext cx="1788366" cy="1788366"/>
            <a:chOff x="0" y="0"/>
            <a:chExt cx="6350000" cy="6350000"/>
          </a:xfrm>
        </p:grpSpPr>
        <p:sp>
          <p:nvSpPr>
            <p:cNvPr id="16" name="Freeform 16"/>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7"/>
              <a:stretch>
                <a:fillRect l="-14120" t="-14337" r="-13930" b="-13712"/>
              </a:stretch>
            </a:blipFill>
            <a:ln w="38100" cap="sq">
              <a:solidFill>
                <a:srgbClr val="FFA800"/>
              </a:solidFill>
              <a:prstDash val="solid"/>
              <a:miter/>
            </a:ln>
          </p:spPr>
          <p:txBody>
            <a:bodyPr/>
            <a:lstStyle/>
            <a:p>
              <a:endParaRPr lang="en-US"/>
            </a:p>
          </p:txBody>
        </p:sp>
      </p:grpSp>
      <p:sp>
        <p:nvSpPr>
          <p:cNvPr id="17" name="TextBox 17"/>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18" name="TextBox 18"/>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8"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028700" y="8982654"/>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1028700" y="2004281"/>
            <a:ext cx="3634333" cy="6278437"/>
            <a:chOff x="0" y="0"/>
            <a:chExt cx="594233" cy="1026559"/>
          </a:xfrm>
        </p:grpSpPr>
        <p:sp>
          <p:nvSpPr>
            <p:cNvPr id="9" name="Freeform 9"/>
            <p:cNvSpPr/>
            <p:nvPr/>
          </p:nvSpPr>
          <p:spPr>
            <a:xfrm>
              <a:off x="0" y="0"/>
              <a:ext cx="594233" cy="1026559"/>
            </a:xfrm>
            <a:custGeom>
              <a:avLst/>
              <a:gdLst/>
              <a:ahLst/>
              <a:cxnLst/>
              <a:rect l="l" t="t" r="r" b="b"/>
              <a:pathLst>
                <a:path w="594233" h="1026559">
                  <a:moveTo>
                    <a:pt x="48995" y="0"/>
                  </a:moveTo>
                  <a:lnTo>
                    <a:pt x="545238" y="0"/>
                  </a:lnTo>
                  <a:cubicBezTo>
                    <a:pt x="558233" y="0"/>
                    <a:pt x="570695" y="5162"/>
                    <a:pt x="579883" y="14350"/>
                  </a:cubicBezTo>
                  <a:cubicBezTo>
                    <a:pt x="589071" y="23539"/>
                    <a:pt x="594233" y="36001"/>
                    <a:pt x="594233" y="48995"/>
                  </a:cubicBezTo>
                  <a:lnTo>
                    <a:pt x="594233" y="977564"/>
                  </a:lnTo>
                  <a:cubicBezTo>
                    <a:pt x="594233" y="1004623"/>
                    <a:pt x="572298" y="1026559"/>
                    <a:pt x="545238" y="1026559"/>
                  </a:cubicBezTo>
                  <a:lnTo>
                    <a:pt x="48995" y="1026559"/>
                  </a:lnTo>
                  <a:cubicBezTo>
                    <a:pt x="36001" y="1026559"/>
                    <a:pt x="23539" y="1021397"/>
                    <a:pt x="14350" y="1012208"/>
                  </a:cubicBezTo>
                  <a:cubicBezTo>
                    <a:pt x="5162" y="1003020"/>
                    <a:pt x="0" y="990558"/>
                    <a:pt x="0" y="977564"/>
                  </a:cubicBezTo>
                  <a:lnTo>
                    <a:pt x="0" y="48995"/>
                  </a:lnTo>
                  <a:cubicBezTo>
                    <a:pt x="0" y="36001"/>
                    <a:pt x="5162" y="23539"/>
                    <a:pt x="14350" y="14350"/>
                  </a:cubicBezTo>
                  <a:cubicBezTo>
                    <a:pt x="23539" y="5162"/>
                    <a:pt x="36001" y="0"/>
                    <a:pt x="48995" y="0"/>
                  </a:cubicBezTo>
                  <a:close/>
                </a:path>
              </a:pathLst>
            </a:custGeom>
            <a:blipFill>
              <a:blip r:embed="rId4"/>
              <a:stretch>
                <a:fillRect l="-14546" r="-14546"/>
              </a:stretch>
            </a:blipFill>
          </p:spPr>
          <p:txBody>
            <a:bodyPr/>
            <a:lstStyle/>
            <a:p>
              <a:endParaRPr lang="en-US"/>
            </a:p>
          </p:txBody>
        </p:sp>
      </p:grpSp>
      <p:grpSp>
        <p:nvGrpSpPr>
          <p:cNvPr id="10" name="Group 10"/>
          <p:cNvGrpSpPr/>
          <p:nvPr/>
        </p:nvGrpSpPr>
        <p:grpSpPr>
          <a:xfrm>
            <a:off x="5126085" y="5126613"/>
            <a:ext cx="3337709" cy="3156106"/>
            <a:chOff x="0" y="0"/>
            <a:chExt cx="545734" cy="516040"/>
          </a:xfrm>
        </p:grpSpPr>
        <p:sp>
          <p:nvSpPr>
            <p:cNvPr id="11" name="Freeform 11"/>
            <p:cNvSpPr/>
            <p:nvPr/>
          </p:nvSpPr>
          <p:spPr>
            <a:xfrm>
              <a:off x="0" y="0"/>
              <a:ext cx="545734" cy="516040"/>
            </a:xfrm>
            <a:custGeom>
              <a:avLst/>
              <a:gdLst/>
              <a:ahLst/>
              <a:cxnLst/>
              <a:rect l="l" t="t" r="r" b="b"/>
              <a:pathLst>
                <a:path w="545734" h="516040">
                  <a:moveTo>
                    <a:pt x="53349" y="0"/>
                  </a:moveTo>
                  <a:lnTo>
                    <a:pt x="492384" y="0"/>
                  </a:lnTo>
                  <a:cubicBezTo>
                    <a:pt x="506534" y="0"/>
                    <a:pt x="520103" y="5621"/>
                    <a:pt x="530108" y="15626"/>
                  </a:cubicBezTo>
                  <a:cubicBezTo>
                    <a:pt x="540113" y="25631"/>
                    <a:pt x="545734" y="39200"/>
                    <a:pt x="545734" y="53349"/>
                  </a:cubicBezTo>
                  <a:lnTo>
                    <a:pt x="545734" y="462691"/>
                  </a:lnTo>
                  <a:cubicBezTo>
                    <a:pt x="545734" y="476840"/>
                    <a:pt x="540113" y="490410"/>
                    <a:pt x="530108" y="500415"/>
                  </a:cubicBezTo>
                  <a:cubicBezTo>
                    <a:pt x="520103" y="510420"/>
                    <a:pt x="506534" y="516040"/>
                    <a:pt x="492384" y="516040"/>
                  </a:cubicBezTo>
                  <a:lnTo>
                    <a:pt x="53349" y="516040"/>
                  </a:lnTo>
                  <a:cubicBezTo>
                    <a:pt x="23885" y="516040"/>
                    <a:pt x="0" y="492155"/>
                    <a:pt x="0" y="462691"/>
                  </a:cubicBezTo>
                  <a:lnTo>
                    <a:pt x="0" y="53349"/>
                  </a:lnTo>
                  <a:cubicBezTo>
                    <a:pt x="0" y="39200"/>
                    <a:pt x="5621" y="25631"/>
                    <a:pt x="15626" y="15626"/>
                  </a:cubicBezTo>
                  <a:cubicBezTo>
                    <a:pt x="25631" y="5621"/>
                    <a:pt x="39200" y="0"/>
                    <a:pt x="53349" y="0"/>
                  </a:cubicBezTo>
                  <a:close/>
                </a:path>
              </a:pathLst>
            </a:custGeom>
            <a:blipFill>
              <a:blip r:embed="rId5"/>
              <a:stretch>
                <a:fillRect t="-4830" b="-83386"/>
              </a:stretch>
            </a:blipFill>
          </p:spPr>
          <p:txBody>
            <a:bodyPr/>
            <a:lstStyle/>
            <a:p>
              <a:endParaRPr lang="en-US"/>
            </a:p>
          </p:txBody>
        </p:sp>
      </p:grpSp>
      <p:grpSp>
        <p:nvGrpSpPr>
          <p:cNvPr id="12" name="Group 12"/>
          <p:cNvGrpSpPr/>
          <p:nvPr/>
        </p:nvGrpSpPr>
        <p:grpSpPr>
          <a:xfrm>
            <a:off x="8930519" y="5143500"/>
            <a:ext cx="3337709" cy="3156106"/>
            <a:chOff x="0" y="0"/>
            <a:chExt cx="545734" cy="516040"/>
          </a:xfrm>
        </p:grpSpPr>
        <p:sp>
          <p:nvSpPr>
            <p:cNvPr id="13" name="Freeform 13"/>
            <p:cNvSpPr/>
            <p:nvPr/>
          </p:nvSpPr>
          <p:spPr>
            <a:xfrm>
              <a:off x="0" y="0"/>
              <a:ext cx="545734" cy="516040"/>
            </a:xfrm>
            <a:custGeom>
              <a:avLst/>
              <a:gdLst/>
              <a:ahLst/>
              <a:cxnLst/>
              <a:rect l="l" t="t" r="r" b="b"/>
              <a:pathLst>
                <a:path w="545734" h="516040">
                  <a:moveTo>
                    <a:pt x="53349" y="0"/>
                  </a:moveTo>
                  <a:lnTo>
                    <a:pt x="492384" y="0"/>
                  </a:lnTo>
                  <a:cubicBezTo>
                    <a:pt x="506534" y="0"/>
                    <a:pt x="520103" y="5621"/>
                    <a:pt x="530108" y="15626"/>
                  </a:cubicBezTo>
                  <a:cubicBezTo>
                    <a:pt x="540113" y="25631"/>
                    <a:pt x="545734" y="39200"/>
                    <a:pt x="545734" y="53349"/>
                  </a:cubicBezTo>
                  <a:lnTo>
                    <a:pt x="545734" y="462691"/>
                  </a:lnTo>
                  <a:cubicBezTo>
                    <a:pt x="545734" y="476840"/>
                    <a:pt x="540113" y="490410"/>
                    <a:pt x="530108" y="500415"/>
                  </a:cubicBezTo>
                  <a:cubicBezTo>
                    <a:pt x="520103" y="510420"/>
                    <a:pt x="506534" y="516040"/>
                    <a:pt x="492384" y="516040"/>
                  </a:cubicBezTo>
                  <a:lnTo>
                    <a:pt x="53349" y="516040"/>
                  </a:lnTo>
                  <a:cubicBezTo>
                    <a:pt x="23885" y="516040"/>
                    <a:pt x="0" y="492155"/>
                    <a:pt x="0" y="462691"/>
                  </a:cubicBezTo>
                  <a:lnTo>
                    <a:pt x="0" y="53349"/>
                  </a:lnTo>
                  <a:cubicBezTo>
                    <a:pt x="0" y="39200"/>
                    <a:pt x="5621" y="25631"/>
                    <a:pt x="15626" y="15626"/>
                  </a:cubicBezTo>
                  <a:cubicBezTo>
                    <a:pt x="25631" y="5621"/>
                    <a:pt x="39200" y="0"/>
                    <a:pt x="53349" y="0"/>
                  </a:cubicBezTo>
                  <a:close/>
                </a:path>
              </a:pathLst>
            </a:custGeom>
            <a:blipFill>
              <a:blip r:embed="rId6"/>
              <a:stretch>
                <a:fillRect t="-80623" b="-7593"/>
              </a:stretch>
            </a:blipFill>
          </p:spPr>
          <p:txBody>
            <a:bodyPr/>
            <a:lstStyle/>
            <a:p>
              <a:endParaRPr lang="en-US"/>
            </a:p>
          </p:txBody>
        </p:sp>
      </p:grpSp>
      <p:grpSp>
        <p:nvGrpSpPr>
          <p:cNvPr id="14" name="Group 14"/>
          <p:cNvGrpSpPr/>
          <p:nvPr/>
        </p:nvGrpSpPr>
        <p:grpSpPr>
          <a:xfrm>
            <a:off x="235834" y="134517"/>
            <a:ext cx="1788366" cy="1788366"/>
            <a:chOff x="0" y="0"/>
            <a:chExt cx="6350000" cy="6350000"/>
          </a:xfrm>
        </p:grpSpPr>
        <p:sp>
          <p:nvSpPr>
            <p:cNvPr id="15" name="Freeform 15"/>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7"/>
              <a:stretch>
                <a:fillRect l="-14120" t="-14337" r="-13930" b="-13712"/>
              </a:stretch>
            </a:blipFill>
            <a:ln w="38100" cap="sq">
              <a:solidFill>
                <a:srgbClr val="FFA800"/>
              </a:solidFill>
              <a:prstDash val="solid"/>
              <a:miter/>
            </a:ln>
          </p:spPr>
          <p:txBody>
            <a:bodyPr/>
            <a:lstStyle/>
            <a:p>
              <a:endParaRPr lang="en-US"/>
            </a:p>
          </p:txBody>
        </p:sp>
      </p:grpSp>
      <p:sp>
        <p:nvSpPr>
          <p:cNvPr id="16" name="TextBox 16"/>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17" name="TextBox 17"/>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18" name="TextBox 18"/>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19" name="TextBox 19"/>
          <p:cNvSpPr txBox="1"/>
          <p:nvPr/>
        </p:nvSpPr>
        <p:spPr>
          <a:xfrm>
            <a:off x="5349341" y="1994756"/>
            <a:ext cx="6043219" cy="2752725"/>
          </a:xfrm>
          <a:prstGeom prst="rect">
            <a:avLst/>
          </a:prstGeom>
        </p:spPr>
        <p:txBody>
          <a:bodyPr lIns="0" tIns="0" rIns="0" bIns="0" rtlCol="0" anchor="t">
            <a:spAutoFit/>
          </a:bodyPr>
          <a:lstStyle/>
          <a:p>
            <a:pPr marL="0" lvl="0" indent="0" algn="l">
              <a:lnSpc>
                <a:spcPts val="10800"/>
              </a:lnSpc>
            </a:pPr>
            <a:r>
              <a:rPr lang="en-US" sz="9000">
                <a:solidFill>
                  <a:srgbClr val="FFFFFF"/>
                </a:solidFill>
                <a:latin typeface="Anton"/>
                <a:ea typeface="Anton"/>
                <a:cs typeface="Anton"/>
                <a:sym typeface="Anton"/>
              </a:rPr>
              <a:t>MY LATEST PROJECTS</a:t>
            </a:r>
          </a:p>
        </p:txBody>
      </p:sp>
      <p:sp>
        <p:nvSpPr>
          <p:cNvPr id="20" name="TextBox 20"/>
          <p:cNvSpPr txBox="1"/>
          <p:nvPr/>
        </p:nvSpPr>
        <p:spPr>
          <a:xfrm>
            <a:off x="12931268" y="2371564"/>
            <a:ext cx="4039367" cy="1711325"/>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Restaurant consultancy with focus on service flow, menu execution, and staff management.</a:t>
            </a:r>
          </a:p>
        </p:txBody>
      </p:sp>
      <p:sp>
        <p:nvSpPr>
          <p:cNvPr id="21" name="TextBox 21"/>
          <p:cNvSpPr txBox="1"/>
          <p:nvPr/>
        </p:nvSpPr>
        <p:spPr>
          <a:xfrm>
            <a:off x="12544186" y="1896054"/>
            <a:ext cx="4333339" cy="450850"/>
          </a:xfrm>
          <a:prstGeom prst="rect">
            <a:avLst/>
          </a:prstGeom>
        </p:spPr>
        <p:txBody>
          <a:bodyPr lIns="0" tIns="0" rIns="0" bIns="0" rtlCol="0" anchor="t">
            <a:spAutoFit/>
          </a:bodyPr>
          <a:lstStyle/>
          <a:p>
            <a:pPr marL="474979" lvl="1" indent="-237490" algn="l">
              <a:lnSpc>
                <a:spcPts val="3739"/>
              </a:lnSpc>
              <a:buAutoNum type="arabicPeriod"/>
            </a:pPr>
            <a:r>
              <a:rPr lang="en-US" sz="2199" b="1">
                <a:solidFill>
                  <a:srgbClr val="FFA800"/>
                </a:solidFill>
                <a:latin typeface="Poppins Bold"/>
                <a:ea typeface="Poppins Bold"/>
                <a:cs typeface="Poppins Bold"/>
                <a:sym typeface="Poppins Bold"/>
              </a:rPr>
              <a:t>Fun N Munch – DHA Multan</a:t>
            </a:r>
          </a:p>
        </p:txBody>
      </p:sp>
      <p:sp>
        <p:nvSpPr>
          <p:cNvPr id="22" name="TextBox 22"/>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23" name="TextBox 23"/>
          <p:cNvSpPr txBox="1"/>
          <p:nvPr/>
        </p:nvSpPr>
        <p:spPr>
          <a:xfrm>
            <a:off x="12985144" y="4742306"/>
            <a:ext cx="4039367" cy="1711325"/>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Hospitality consultancy including kitchen systems, staffing, and operational support.</a:t>
            </a:r>
          </a:p>
        </p:txBody>
      </p:sp>
      <p:sp>
        <p:nvSpPr>
          <p:cNvPr id="24" name="TextBox 24"/>
          <p:cNvSpPr txBox="1"/>
          <p:nvPr/>
        </p:nvSpPr>
        <p:spPr>
          <a:xfrm>
            <a:off x="12598063" y="4266796"/>
            <a:ext cx="4675443" cy="450850"/>
          </a:xfrm>
          <a:prstGeom prst="rect">
            <a:avLst/>
          </a:prstGeom>
        </p:spPr>
        <p:txBody>
          <a:bodyPr lIns="0" tIns="0" rIns="0" bIns="0" rtlCol="0" anchor="t">
            <a:spAutoFit/>
          </a:bodyPr>
          <a:lstStyle/>
          <a:p>
            <a:pPr marL="474979" lvl="1" indent="-237490" algn="l">
              <a:lnSpc>
                <a:spcPts val="3739"/>
              </a:lnSpc>
              <a:buAutoNum type="arabicPeriod"/>
            </a:pPr>
            <a:r>
              <a:rPr lang="en-US" sz="2199" b="1">
                <a:solidFill>
                  <a:srgbClr val="FFA800"/>
                </a:solidFill>
                <a:latin typeface="Poppins Bold"/>
                <a:ea typeface="Poppins Bold"/>
                <a:cs typeface="Poppins Bold"/>
                <a:sym typeface="Poppins Bold"/>
              </a:rPr>
              <a:t>Bunzilla Restaurant – Bahria</a:t>
            </a:r>
          </a:p>
        </p:txBody>
      </p:sp>
      <p:sp>
        <p:nvSpPr>
          <p:cNvPr id="25" name="TextBox 25"/>
          <p:cNvSpPr txBox="1"/>
          <p:nvPr/>
        </p:nvSpPr>
        <p:spPr>
          <a:xfrm>
            <a:off x="13039021" y="7113048"/>
            <a:ext cx="4039367" cy="1282700"/>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Restaurant planning, menu engineering, workflow design, and kitchen optimization.</a:t>
            </a:r>
          </a:p>
        </p:txBody>
      </p:sp>
      <p:sp>
        <p:nvSpPr>
          <p:cNvPr id="26" name="TextBox 26"/>
          <p:cNvSpPr txBox="1"/>
          <p:nvPr/>
        </p:nvSpPr>
        <p:spPr>
          <a:xfrm>
            <a:off x="12651940" y="6637538"/>
            <a:ext cx="5636060" cy="450850"/>
          </a:xfrm>
          <a:prstGeom prst="rect">
            <a:avLst/>
          </a:prstGeom>
        </p:spPr>
        <p:txBody>
          <a:bodyPr lIns="0" tIns="0" rIns="0" bIns="0" rtlCol="0" anchor="t">
            <a:spAutoFit/>
          </a:bodyPr>
          <a:lstStyle/>
          <a:p>
            <a:pPr marL="474979" lvl="1" indent="-237490" algn="l">
              <a:lnSpc>
                <a:spcPts val="3739"/>
              </a:lnSpc>
              <a:buAutoNum type="arabicPeriod"/>
            </a:pPr>
            <a:r>
              <a:rPr lang="en-US" sz="2199" b="1">
                <a:solidFill>
                  <a:srgbClr val="FFA800"/>
                </a:solidFill>
                <a:latin typeface="Poppins Bold"/>
                <a:ea typeface="Poppins Bold"/>
                <a:cs typeface="Poppins Bold"/>
                <a:sym typeface="Poppins Bold"/>
              </a:rPr>
              <a:t>Istanbul Doner Kebab – Wah Cantt</a:t>
            </a:r>
          </a:p>
        </p:txBody>
      </p:sp>
      <p:sp>
        <p:nvSpPr>
          <p:cNvPr id="27" name="TextBox 27"/>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8"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028700" y="8982654"/>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1130018" y="2019879"/>
            <a:ext cx="3634333" cy="6278437"/>
            <a:chOff x="0" y="0"/>
            <a:chExt cx="594233" cy="1026559"/>
          </a:xfrm>
        </p:grpSpPr>
        <p:sp>
          <p:nvSpPr>
            <p:cNvPr id="9" name="Freeform 9"/>
            <p:cNvSpPr/>
            <p:nvPr/>
          </p:nvSpPr>
          <p:spPr>
            <a:xfrm>
              <a:off x="0" y="0"/>
              <a:ext cx="594233" cy="1026559"/>
            </a:xfrm>
            <a:custGeom>
              <a:avLst/>
              <a:gdLst/>
              <a:ahLst/>
              <a:cxnLst/>
              <a:rect l="l" t="t" r="r" b="b"/>
              <a:pathLst>
                <a:path w="594233" h="1026559">
                  <a:moveTo>
                    <a:pt x="48995" y="0"/>
                  </a:moveTo>
                  <a:lnTo>
                    <a:pt x="545238" y="0"/>
                  </a:lnTo>
                  <a:cubicBezTo>
                    <a:pt x="558233" y="0"/>
                    <a:pt x="570695" y="5162"/>
                    <a:pt x="579883" y="14350"/>
                  </a:cubicBezTo>
                  <a:cubicBezTo>
                    <a:pt x="589071" y="23539"/>
                    <a:pt x="594233" y="36001"/>
                    <a:pt x="594233" y="48995"/>
                  </a:cubicBezTo>
                  <a:lnTo>
                    <a:pt x="594233" y="977564"/>
                  </a:lnTo>
                  <a:cubicBezTo>
                    <a:pt x="594233" y="1004623"/>
                    <a:pt x="572298" y="1026559"/>
                    <a:pt x="545238" y="1026559"/>
                  </a:cubicBezTo>
                  <a:lnTo>
                    <a:pt x="48995" y="1026559"/>
                  </a:lnTo>
                  <a:cubicBezTo>
                    <a:pt x="36001" y="1026559"/>
                    <a:pt x="23539" y="1021397"/>
                    <a:pt x="14350" y="1012208"/>
                  </a:cubicBezTo>
                  <a:cubicBezTo>
                    <a:pt x="5162" y="1003020"/>
                    <a:pt x="0" y="990558"/>
                    <a:pt x="0" y="977564"/>
                  </a:cubicBezTo>
                  <a:lnTo>
                    <a:pt x="0" y="48995"/>
                  </a:lnTo>
                  <a:cubicBezTo>
                    <a:pt x="0" y="36001"/>
                    <a:pt x="5162" y="23539"/>
                    <a:pt x="14350" y="14350"/>
                  </a:cubicBezTo>
                  <a:cubicBezTo>
                    <a:pt x="23539" y="5162"/>
                    <a:pt x="36001" y="0"/>
                    <a:pt x="48995" y="0"/>
                  </a:cubicBezTo>
                  <a:close/>
                </a:path>
              </a:pathLst>
            </a:custGeom>
            <a:blipFill>
              <a:blip r:embed="rId4"/>
              <a:stretch>
                <a:fillRect t="-1683" b="-1683"/>
              </a:stretch>
            </a:blipFill>
          </p:spPr>
          <p:txBody>
            <a:bodyPr/>
            <a:lstStyle/>
            <a:p>
              <a:endParaRPr lang="en-US"/>
            </a:p>
          </p:txBody>
        </p:sp>
      </p:grpSp>
      <p:grpSp>
        <p:nvGrpSpPr>
          <p:cNvPr id="10" name="Group 10"/>
          <p:cNvGrpSpPr/>
          <p:nvPr/>
        </p:nvGrpSpPr>
        <p:grpSpPr>
          <a:xfrm>
            <a:off x="235834" y="134517"/>
            <a:ext cx="1788366" cy="1788366"/>
            <a:chOff x="0" y="0"/>
            <a:chExt cx="6350000" cy="6350000"/>
          </a:xfrm>
        </p:grpSpPr>
        <p:sp>
          <p:nvSpPr>
            <p:cNvPr id="11" name="Freeform 11"/>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5"/>
              <a:stretch>
                <a:fillRect l="-14120" t="-14337" r="-13930" b="-13712"/>
              </a:stretch>
            </a:blipFill>
            <a:ln w="38100" cap="sq">
              <a:solidFill>
                <a:srgbClr val="FFA800"/>
              </a:solidFill>
              <a:prstDash val="solid"/>
              <a:miter/>
            </a:ln>
          </p:spPr>
          <p:txBody>
            <a:bodyPr/>
            <a:lstStyle/>
            <a:p>
              <a:endParaRPr lang="en-US"/>
            </a:p>
          </p:txBody>
        </p:sp>
      </p:grpSp>
      <p:sp>
        <p:nvSpPr>
          <p:cNvPr id="12" name="TextBox 12"/>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13" name="TextBox 13"/>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14" name="TextBox 14"/>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15" name="TextBox 15"/>
          <p:cNvSpPr txBox="1"/>
          <p:nvPr/>
        </p:nvSpPr>
        <p:spPr>
          <a:xfrm>
            <a:off x="5689075" y="2010354"/>
            <a:ext cx="7739598" cy="1381125"/>
          </a:xfrm>
          <a:prstGeom prst="rect">
            <a:avLst/>
          </a:prstGeom>
        </p:spPr>
        <p:txBody>
          <a:bodyPr lIns="0" tIns="0" rIns="0" bIns="0" rtlCol="0" anchor="t">
            <a:spAutoFit/>
          </a:bodyPr>
          <a:lstStyle/>
          <a:p>
            <a:pPr marL="0" lvl="0" indent="0" algn="ctr">
              <a:lnSpc>
                <a:spcPts val="10800"/>
              </a:lnSpc>
            </a:pPr>
            <a:r>
              <a:rPr lang="en-US" sz="9000">
                <a:solidFill>
                  <a:srgbClr val="FFFFFF"/>
                </a:solidFill>
                <a:latin typeface="Anton"/>
                <a:ea typeface="Anton"/>
                <a:cs typeface="Anton"/>
                <a:sym typeface="Anton"/>
              </a:rPr>
              <a:t>PAST PROJECTS</a:t>
            </a:r>
          </a:p>
        </p:txBody>
      </p:sp>
      <p:sp>
        <p:nvSpPr>
          <p:cNvPr id="16" name="TextBox 16"/>
          <p:cNvSpPr txBox="1"/>
          <p:nvPr/>
        </p:nvSpPr>
        <p:spPr>
          <a:xfrm>
            <a:off x="5493339" y="4209699"/>
            <a:ext cx="4909305" cy="1282700"/>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Complete Turkish restaurant operational consultancy and executive kitchen setup.</a:t>
            </a:r>
          </a:p>
        </p:txBody>
      </p:sp>
      <p:sp>
        <p:nvSpPr>
          <p:cNvPr id="17" name="TextBox 17"/>
          <p:cNvSpPr txBox="1"/>
          <p:nvPr/>
        </p:nvSpPr>
        <p:spPr>
          <a:xfrm>
            <a:off x="5084468" y="3660287"/>
            <a:ext cx="5464258" cy="450850"/>
          </a:xfrm>
          <a:prstGeom prst="rect">
            <a:avLst/>
          </a:prstGeom>
        </p:spPr>
        <p:txBody>
          <a:bodyPr lIns="0" tIns="0" rIns="0" bIns="0" rtlCol="0" anchor="t">
            <a:spAutoFit/>
          </a:bodyPr>
          <a:lstStyle/>
          <a:p>
            <a:pPr marL="474979" lvl="1" indent="-237490" algn="l">
              <a:lnSpc>
                <a:spcPts val="3739"/>
              </a:lnSpc>
              <a:buAutoNum type="arabicPeriod"/>
            </a:pPr>
            <a:r>
              <a:rPr lang="en-US" sz="2199" b="1">
                <a:solidFill>
                  <a:srgbClr val="FFA800"/>
                </a:solidFill>
                <a:latin typeface="Poppins Bold"/>
                <a:ea typeface="Poppins Bold"/>
                <a:cs typeface="Poppins Bold"/>
                <a:sym typeface="Poppins Bold"/>
              </a:rPr>
              <a:t>Ottoman Restaurant - Islamabad</a:t>
            </a:r>
          </a:p>
        </p:txBody>
      </p:sp>
      <p:sp>
        <p:nvSpPr>
          <p:cNvPr id="18" name="TextBox 18"/>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19" name="TextBox 19"/>
          <p:cNvSpPr txBox="1"/>
          <p:nvPr/>
        </p:nvSpPr>
        <p:spPr>
          <a:xfrm>
            <a:off x="8079385" y="6445214"/>
            <a:ext cx="5055388" cy="1282700"/>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Full restaurant consultancy including kitchen operations, menu planning, staffing, and SOP development.</a:t>
            </a:r>
          </a:p>
        </p:txBody>
      </p:sp>
      <p:sp>
        <p:nvSpPr>
          <p:cNvPr id="20" name="TextBox 20"/>
          <p:cNvSpPr txBox="1"/>
          <p:nvPr/>
        </p:nvSpPr>
        <p:spPr>
          <a:xfrm>
            <a:off x="7670514" y="5889589"/>
            <a:ext cx="4675443" cy="450850"/>
          </a:xfrm>
          <a:prstGeom prst="rect">
            <a:avLst/>
          </a:prstGeom>
        </p:spPr>
        <p:txBody>
          <a:bodyPr lIns="0" tIns="0" rIns="0" bIns="0" rtlCol="0" anchor="t">
            <a:spAutoFit/>
          </a:bodyPr>
          <a:lstStyle/>
          <a:p>
            <a:pPr marL="474979" lvl="1" indent="-237490" algn="l">
              <a:lnSpc>
                <a:spcPts val="3739"/>
              </a:lnSpc>
              <a:buAutoNum type="arabicPeriod"/>
            </a:pPr>
            <a:r>
              <a:rPr lang="en-US" sz="2199" b="1">
                <a:solidFill>
                  <a:srgbClr val="FFA800"/>
                </a:solidFill>
                <a:latin typeface="Poppins Bold"/>
                <a:ea typeface="Poppins Bold"/>
                <a:cs typeface="Poppins Bold"/>
                <a:sym typeface="Poppins Bold"/>
              </a:rPr>
              <a:t>Basha Istanbul  - Islamabad</a:t>
            </a:r>
          </a:p>
        </p:txBody>
      </p:sp>
      <p:grpSp>
        <p:nvGrpSpPr>
          <p:cNvPr id="21" name="Group 21"/>
          <p:cNvGrpSpPr/>
          <p:nvPr/>
        </p:nvGrpSpPr>
        <p:grpSpPr>
          <a:xfrm>
            <a:off x="13819999" y="2019879"/>
            <a:ext cx="3634333" cy="6278437"/>
            <a:chOff x="0" y="0"/>
            <a:chExt cx="594233" cy="1026559"/>
          </a:xfrm>
        </p:grpSpPr>
        <p:sp>
          <p:nvSpPr>
            <p:cNvPr id="22" name="Freeform 22"/>
            <p:cNvSpPr/>
            <p:nvPr/>
          </p:nvSpPr>
          <p:spPr>
            <a:xfrm>
              <a:off x="0" y="0"/>
              <a:ext cx="594233" cy="1026559"/>
            </a:xfrm>
            <a:custGeom>
              <a:avLst/>
              <a:gdLst/>
              <a:ahLst/>
              <a:cxnLst/>
              <a:rect l="l" t="t" r="r" b="b"/>
              <a:pathLst>
                <a:path w="594233" h="1026559">
                  <a:moveTo>
                    <a:pt x="48995" y="0"/>
                  </a:moveTo>
                  <a:lnTo>
                    <a:pt x="545238" y="0"/>
                  </a:lnTo>
                  <a:cubicBezTo>
                    <a:pt x="558233" y="0"/>
                    <a:pt x="570695" y="5162"/>
                    <a:pt x="579883" y="14350"/>
                  </a:cubicBezTo>
                  <a:cubicBezTo>
                    <a:pt x="589071" y="23539"/>
                    <a:pt x="594233" y="36001"/>
                    <a:pt x="594233" y="48995"/>
                  </a:cubicBezTo>
                  <a:lnTo>
                    <a:pt x="594233" y="977564"/>
                  </a:lnTo>
                  <a:cubicBezTo>
                    <a:pt x="594233" y="1004623"/>
                    <a:pt x="572298" y="1026559"/>
                    <a:pt x="545238" y="1026559"/>
                  </a:cubicBezTo>
                  <a:lnTo>
                    <a:pt x="48995" y="1026559"/>
                  </a:lnTo>
                  <a:cubicBezTo>
                    <a:pt x="36001" y="1026559"/>
                    <a:pt x="23539" y="1021397"/>
                    <a:pt x="14350" y="1012208"/>
                  </a:cubicBezTo>
                  <a:cubicBezTo>
                    <a:pt x="5162" y="1003020"/>
                    <a:pt x="0" y="990558"/>
                    <a:pt x="0" y="977564"/>
                  </a:cubicBezTo>
                  <a:lnTo>
                    <a:pt x="0" y="48995"/>
                  </a:lnTo>
                  <a:cubicBezTo>
                    <a:pt x="0" y="36001"/>
                    <a:pt x="5162" y="23539"/>
                    <a:pt x="14350" y="14350"/>
                  </a:cubicBezTo>
                  <a:cubicBezTo>
                    <a:pt x="23539" y="5162"/>
                    <a:pt x="36001" y="0"/>
                    <a:pt x="48995" y="0"/>
                  </a:cubicBezTo>
                  <a:close/>
                </a:path>
              </a:pathLst>
            </a:custGeom>
            <a:blipFill>
              <a:blip r:embed="rId6"/>
              <a:stretch>
                <a:fillRect t="-1683" b="-1683"/>
              </a:stretch>
            </a:blipFill>
          </p:spPr>
          <p:txBody>
            <a:bodyPr/>
            <a:lstStyle/>
            <a:p>
              <a:endParaRPr lang="en-US"/>
            </a:p>
          </p:txBody>
        </p:sp>
      </p:grpSp>
      <p:sp>
        <p:nvSpPr>
          <p:cNvPr id="23" name="TextBox 23"/>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7"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028700" y="8982654"/>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1028700" y="2004281"/>
            <a:ext cx="3634333" cy="6278437"/>
            <a:chOff x="0" y="0"/>
            <a:chExt cx="594233" cy="1026559"/>
          </a:xfrm>
        </p:grpSpPr>
        <p:sp>
          <p:nvSpPr>
            <p:cNvPr id="9" name="Freeform 9"/>
            <p:cNvSpPr/>
            <p:nvPr/>
          </p:nvSpPr>
          <p:spPr>
            <a:xfrm>
              <a:off x="0" y="0"/>
              <a:ext cx="594233" cy="1026559"/>
            </a:xfrm>
            <a:custGeom>
              <a:avLst/>
              <a:gdLst/>
              <a:ahLst/>
              <a:cxnLst/>
              <a:rect l="l" t="t" r="r" b="b"/>
              <a:pathLst>
                <a:path w="594233" h="1026559">
                  <a:moveTo>
                    <a:pt x="48995" y="0"/>
                  </a:moveTo>
                  <a:lnTo>
                    <a:pt x="545238" y="0"/>
                  </a:lnTo>
                  <a:cubicBezTo>
                    <a:pt x="558233" y="0"/>
                    <a:pt x="570695" y="5162"/>
                    <a:pt x="579883" y="14350"/>
                  </a:cubicBezTo>
                  <a:cubicBezTo>
                    <a:pt x="589071" y="23539"/>
                    <a:pt x="594233" y="36001"/>
                    <a:pt x="594233" y="48995"/>
                  </a:cubicBezTo>
                  <a:lnTo>
                    <a:pt x="594233" y="977564"/>
                  </a:lnTo>
                  <a:cubicBezTo>
                    <a:pt x="594233" y="1004623"/>
                    <a:pt x="572298" y="1026559"/>
                    <a:pt x="545238" y="1026559"/>
                  </a:cubicBezTo>
                  <a:lnTo>
                    <a:pt x="48995" y="1026559"/>
                  </a:lnTo>
                  <a:cubicBezTo>
                    <a:pt x="36001" y="1026559"/>
                    <a:pt x="23539" y="1021397"/>
                    <a:pt x="14350" y="1012208"/>
                  </a:cubicBezTo>
                  <a:cubicBezTo>
                    <a:pt x="5162" y="1003020"/>
                    <a:pt x="0" y="990558"/>
                    <a:pt x="0" y="977564"/>
                  </a:cubicBezTo>
                  <a:lnTo>
                    <a:pt x="0" y="48995"/>
                  </a:lnTo>
                  <a:cubicBezTo>
                    <a:pt x="0" y="36001"/>
                    <a:pt x="5162" y="23539"/>
                    <a:pt x="14350" y="14350"/>
                  </a:cubicBezTo>
                  <a:cubicBezTo>
                    <a:pt x="23539" y="5162"/>
                    <a:pt x="36001" y="0"/>
                    <a:pt x="48995" y="0"/>
                  </a:cubicBezTo>
                  <a:close/>
                </a:path>
              </a:pathLst>
            </a:custGeom>
            <a:blipFill>
              <a:blip r:embed="rId4"/>
              <a:stretch>
                <a:fillRect l="-14704" r="-14704"/>
              </a:stretch>
            </a:blipFill>
          </p:spPr>
          <p:txBody>
            <a:bodyPr/>
            <a:lstStyle/>
            <a:p>
              <a:endParaRPr lang="en-US"/>
            </a:p>
          </p:txBody>
        </p:sp>
      </p:grpSp>
      <p:grpSp>
        <p:nvGrpSpPr>
          <p:cNvPr id="10" name="Group 10"/>
          <p:cNvGrpSpPr/>
          <p:nvPr/>
        </p:nvGrpSpPr>
        <p:grpSpPr>
          <a:xfrm>
            <a:off x="5126085" y="5126613"/>
            <a:ext cx="3337709" cy="3156106"/>
            <a:chOff x="0" y="0"/>
            <a:chExt cx="545734" cy="516040"/>
          </a:xfrm>
        </p:grpSpPr>
        <p:sp>
          <p:nvSpPr>
            <p:cNvPr id="11" name="Freeform 11"/>
            <p:cNvSpPr/>
            <p:nvPr/>
          </p:nvSpPr>
          <p:spPr>
            <a:xfrm>
              <a:off x="0" y="0"/>
              <a:ext cx="545734" cy="516040"/>
            </a:xfrm>
            <a:custGeom>
              <a:avLst/>
              <a:gdLst/>
              <a:ahLst/>
              <a:cxnLst/>
              <a:rect l="l" t="t" r="r" b="b"/>
              <a:pathLst>
                <a:path w="545734" h="516040">
                  <a:moveTo>
                    <a:pt x="53349" y="0"/>
                  </a:moveTo>
                  <a:lnTo>
                    <a:pt x="492384" y="0"/>
                  </a:lnTo>
                  <a:cubicBezTo>
                    <a:pt x="506534" y="0"/>
                    <a:pt x="520103" y="5621"/>
                    <a:pt x="530108" y="15626"/>
                  </a:cubicBezTo>
                  <a:cubicBezTo>
                    <a:pt x="540113" y="25631"/>
                    <a:pt x="545734" y="39200"/>
                    <a:pt x="545734" y="53349"/>
                  </a:cubicBezTo>
                  <a:lnTo>
                    <a:pt x="545734" y="462691"/>
                  </a:lnTo>
                  <a:cubicBezTo>
                    <a:pt x="545734" y="476840"/>
                    <a:pt x="540113" y="490410"/>
                    <a:pt x="530108" y="500415"/>
                  </a:cubicBezTo>
                  <a:cubicBezTo>
                    <a:pt x="520103" y="510420"/>
                    <a:pt x="506534" y="516040"/>
                    <a:pt x="492384" y="516040"/>
                  </a:cubicBezTo>
                  <a:lnTo>
                    <a:pt x="53349" y="516040"/>
                  </a:lnTo>
                  <a:cubicBezTo>
                    <a:pt x="23885" y="516040"/>
                    <a:pt x="0" y="492155"/>
                    <a:pt x="0" y="462691"/>
                  </a:cubicBezTo>
                  <a:lnTo>
                    <a:pt x="0" y="53349"/>
                  </a:lnTo>
                  <a:cubicBezTo>
                    <a:pt x="0" y="39200"/>
                    <a:pt x="5621" y="25631"/>
                    <a:pt x="15626" y="15626"/>
                  </a:cubicBezTo>
                  <a:cubicBezTo>
                    <a:pt x="25631" y="5621"/>
                    <a:pt x="39200" y="0"/>
                    <a:pt x="53349" y="0"/>
                  </a:cubicBezTo>
                  <a:close/>
                </a:path>
              </a:pathLst>
            </a:custGeom>
            <a:blipFill>
              <a:blip r:embed="rId5"/>
              <a:stretch>
                <a:fillRect l="-9040" r="-9040"/>
              </a:stretch>
            </a:blipFill>
          </p:spPr>
          <p:txBody>
            <a:bodyPr/>
            <a:lstStyle/>
            <a:p>
              <a:endParaRPr lang="en-US"/>
            </a:p>
          </p:txBody>
        </p:sp>
      </p:grpSp>
      <p:grpSp>
        <p:nvGrpSpPr>
          <p:cNvPr id="12" name="Group 12"/>
          <p:cNvGrpSpPr/>
          <p:nvPr/>
        </p:nvGrpSpPr>
        <p:grpSpPr>
          <a:xfrm>
            <a:off x="8930519" y="5143500"/>
            <a:ext cx="3337709" cy="3156106"/>
            <a:chOff x="0" y="0"/>
            <a:chExt cx="545734" cy="516040"/>
          </a:xfrm>
        </p:grpSpPr>
        <p:sp>
          <p:nvSpPr>
            <p:cNvPr id="13" name="Freeform 13"/>
            <p:cNvSpPr/>
            <p:nvPr/>
          </p:nvSpPr>
          <p:spPr>
            <a:xfrm>
              <a:off x="0" y="0"/>
              <a:ext cx="545734" cy="516040"/>
            </a:xfrm>
            <a:custGeom>
              <a:avLst/>
              <a:gdLst/>
              <a:ahLst/>
              <a:cxnLst/>
              <a:rect l="l" t="t" r="r" b="b"/>
              <a:pathLst>
                <a:path w="545734" h="516040">
                  <a:moveTo>
                    <a:pt x="53349" y="0"/>
                  </a:moveTo>
                  <a:lnTo>
                    <a:pt x="492384" y="0"/>
                  </a:lnTo>
                  <a:cubicBezTo>
                    <a:pt x="506534" y="0"/>
                    <a:pt x="520103" y="5621"/>
                    <a:pt x="530108" y="15626"/>
                  </a:cubicBezTo>
                  <a:cubicBezTo>
                    <a:pt x="540113" y="25631"/>
                    <a:pt x="545734" y="39200"/>
                    <a:pt x="545734" y="53349"/>
                  </a:cubicBezTo>
                  <a:lnTo>
                    <a:pt x="545734" y="462691"/>
                  </a:lnTo>
                  <a:cubicBezTo>
                    <a:pt x="545734" y="476840"/>
                    <a:pt x="540113" y="490410"/>
                    <a:pt x="530108" y="500415"/>
                  </a:cubicBezTo>
                  <a:cubicBezTo>
                    <a:pt x="520103" y="510420"/>
                    <a:pt x="506534" y="516040"/>
                    <a:pt x="492384" y="516040"/>
                  </a:cubicBezTo>
                  <a:lnTo>
                    <a:pt x="53349" y="516040"/>
                  </a:lnTo>
                  <a:cubicBezTo>
                    <a:pt x="23885" y="516040"/>
                    <a:pt x="0" y="492155"/>
                    <a:pt x="0" y="462691"/>
                  </a:cubicBezTo>
                  <a:lnTo>
                    <a:pt x="0" y="53349"/>
                  </a:lnTo>
                  <a:cubicBezTo>
                    <a:pt x="0" y="39200"/>
                    <a:pt x="5621" y="25631"/>
                    <a:pt x="15626" y="15626"/>
                  </a:cubicBezTo>
                  <a:cubicBezTo>
                    <a:pt x="25631" y="5621"/>
                    <a:pt x="39200" y="0"/>
                    <a:pt x="53349" y="0"/>
                  </a:cubicBezTo>
                  <a:close/>
                </a:path>
              </a:pathLst>
            </a:custGeom>
            <a:blipFill>
              <a:blip r:embed="rId6"/>
              <a:stretch>
                <a:fillRect t="-20588" b="-20588"/>
              </a:stretch>
            </a:blipFill>
          </p:spPr>
          <p:txBody>
            <a:bodyPr/>
            <a:lstStyle/>
            <a:p>
              <a:endParaRPr lang="en-US"/>
            </a:p>
          </p:txBody>
        </p:sp>
      </p:grpSp>
      <p:grpSp>
        <p:nvGrpSpPr>
          <p:cNvPr id="14" name="Group 14"/>
          <p:cNvGrpSpPr/>
          <p:nvPr/>
        </p:nvGrpSpPr>
        <p:grpSpPr>
          <a:xfrm>
            <a:off x="235834" y="134517"/>
            <a:ext cx="1788366" cy="1788366"/>
            <a:chOff x="0" y="0"/>
            <a:chExt cx="6350000" cy="6350000"/>
          </a:xfrm>
        </p:grpSpPr>
        <p:sp>
          <p:nvSpPr>
            <p:cNvPr id="15" name="Freeform 15"/>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7"/>
              <a:stretch>
                <a:fillRect l="-14120" t="-14337" r="-13930" b="-13712"/>
              </a:stretch>
            </a:blipFill>
            <a:ln w="38100" cap="sq">
              <a:solidFill>
                <a:srgbClr val="FFA800"/>
              </a:solidFill>
              <a:prstDash val="solid"/>
              <a:miter/>
            </a:ln>
          </p:spPr>
          <p:txBody>
            <a:bodyPr/>
            <a:lstStyle/>
            <a:p>
              <a:endParaRPr lang="en-US"/>
            </a:p>
          </p:txBody>
        </p:sp>
      </p:grpSp>
      <p:sp>
        <p:nvSpPr>
          <p:cNvPr id="16" name="TextBox 16"/>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17" name="TextBox 17"/>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18" name="TextBox 18"/>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19" name="TextBox 19"/>
          <p:cNvSpPr txBox="1"/>
          <p:nvPr/>
        </p:nvSpPr>
        <p:spPr>
          <a:xfrm>
            <a:off x="5349341" y="1994756"/>
            <a:ext cx="6043219" cy="2752725"/>
          </a:xfrm>
          <a:prstGeom prst="rect">
            <a:avLst/>
          </a:prstGeom>
        </p:spPr>
        <p:txBody>
          <a:bodyPr lIns="0" tIns="0" rIns="0" bIns="0" rtlCol="0" anchor="t">
            <a:spAutoFit/>
          </a:bodyPr>
          <a:lstStyle/>
          <a:p>
            <a:pPr marL="0" lvl="0" indent="0" algn="l">
              <a:lnSpc>
                <a:spcPts val="10800"/>
              </a:lnSpc>
            </a:pPr>
            <a:r>
              <a:rPr lang="en-US" sz="9000">
                <a:solidFill>
                  <a:srgbClr val="FFFFFF"/>
                </a:solidFill>
                <a:latin typeface="Anton"/>
                <a:ea typeface="Anton"/>
                <a:cs typeface="Anton"/>
                <a:sym typeface="Anton"/>
              </a:rPr>
              <a:t>ONGOING PROJECTS</a:t>
            </a:r>
          </a:p>
        </p:txBody>
      </p:sp>
      <p:sp>
        <p:nvSpPr>
          <p:cNvPr id="20" name="TextBox 20"/>
          <p:cNvSpPr txBox="1"/>
          <p:nvPr/>
        </p:nvSpPr>
        <p:spPr>
          <a:xfrm>
            <a:off x="12931268" y="2780008"/>
            <a:ext cx="4523065" cy="1282700"/>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Fine dining steakhouse consultancy with complete restaurant operational planning.</a:t>
            </a:r>
          </a:p>
        </p:txBody>
      </p:sp>
      <p:sp>
        <p:nvSpPr>
          <p:cNvPr id="21" name="TextBox 21"/>
          <p:cNvSpPr txBox="1"/>
          <p:nvPr/>
        </p:nvSpPr>
        <p:spPr>
          <a:xfrm>
            <a:off x="12413569" y="1947131"/>
            <a:ext cx="5290271" cy="782320"/>
          </a:xfrm>
          <a:prstGeom prst="rect">
            <a:avLst/>
          </a:prstGeom>
        </p:spPr>
        <p:txBody>
          <a:bodyPr lIns="0" tIns="0" rIns="0" bIns="0" rtlCol="0" anchor="t">
            <a:spAutoFit/>
          </a:bodyPr>
          <a:lstStyle/>
          <a:p>
            <a:pPr marL="474979" lvl="1" indent="-237490" algn="l">
              <a:lnSpc>
                <a:spcPts val="3079"/>
              </a:lnSpc>
              <a:buAutoNum type="arabicPeriod"/>
            </a:pPr>
            <a:r>
              <a:rPr lang="en-US" sz="2199" b="1">
                <a:solidFill>
                  <a:srgbClr val="FFA800"/>
                </a:solidFill>
                <a:latin typeface="Poppins Bold"/>
                <a:ea typeface="Poppins Bold"/>
                <a:cs typeface="Poppins Bold"/>
                <a:sym typeface="Poppins Bold"/>
              </a:rPr>
              <a:t>Methmat Sultan Steak House – New Blue Area</a:t>
            </a:r>
          </a:p>
        </p:txBody>
      </p:sp>
      <p:sp>
        <p:nvSpPr>
          <p:cNvPr id="22" name="TextBox 22"/>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23" name="TextBox 23"/>
          <p:cNvSpPr txBox="1"/>
          <p:nvPr/>
        </p:nvSpPr>
        <p:spPr>
          <a:xfrm>
            <a:off x="12985144" y="4727007"/>
            <a:ext cx="4288361" cy="1282700"/>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Kitchen design consultancy, menu planning, and premium hospitality systems setup.</a:t>
            </a:r>
          </a:p>
        </p:txBody>
      </p:sp>
      <p:sp>
        <p:nvSpPr>
          <p:cNvPr id="24" name="TextBox 24"/>
          <p:cNvSpPr txBox="1"/>
          <p:nvPr/>
        </p:nvSpPr>
        <p:spPr>
          <a:xfrm>
            <a:off x="12598063" y="4251496"/>
            <a:ext cx="4856270" cy="450850"/>
          </a:xfrm>
          <a:prstGeom prst="rect">
            <a:avLst/>
          </a:prstGeom>
        </p:spPr>
        <p:txBody>
          <a:bodyPr lIns="0" tIns="0" rIns="0" bIns="0" rtlCol="0" anchor="t">
            <a:spAutoFit/>
          </a:bodyPr>
          <a:lstStyle/>
          <a:p>
            <a:pPr marL="474979" lvl="1" indent="-237490" algn="l">
              <a:lnSpc>
                <a:spcPts val="3739"/>
              </a:lnSpc>
              <a:buAutoNum type="arabicPeriod"/>
            </a:pPr>
            <a:r>
              <a:rPr lang="en-US" sz="2199" b="1">
                <a:solidFill>
                  <a:srgbClr val="FFA800"/>
                </a:solidFill>
                <a:latin typeface="Poppins Bold"/>
                <a:ea typeface="Poppins Bold"/>
                <a:cs typeface="Poppins Bold"/>
                <a:sym typeface="Poppins Bold"/>
              </a:rPr>
              <a:t>Metthmat Sultan – Bahria F-7</a:t>
            </a:r>
          </a:p>
        </p:txBody>
      </p:sp>
      <p:sp>
        <p:nvSpPr>
          <p:cNvPr id="25" name="TextBox 25"/>
          <p:cNvSpPr txBox="1"/>
          <p:nvPr/>
        </p:nvSpPr>
        <p:spPr>
          <a:xfrm>
            <a:off x="13039021" y="6628092"/>
            <a:ext cx="4415312" cy="1711325"/>
          </a:xfrm>
          <a:prstGeom prst="rect">
            <a:avLst/>
          </a:prstGeom>
        </p:spPr>
        <p:txBody>
          <a:bodyPr lIns="0" tIns="0" rIns="0" bIns="0" rtlCol="0" anchor="t">
            <a:spAutoFit/>
          </a:bodyPr>
          <a:lstStyle/>
          <a:p>
            <a:pPr algn="just">
              <a:lnSpc>
                <a:spcPts val="3400"/>
              </a:lnSpc>
            </a:pPr>
            <a:r>
              <a:rPr lang="en-US" sz="2000">
                <a:solidFill>
                  <a:srgbClr val="FFFFFF"/>
                </a:solidFill>
                <a:latin typeface="Poppins"/>
                <a:ea typeface="Poppins"/>
                <a:cs typeface="Poppins"/>
                <a:sym typeface="Poppins"/>
              </a:rPr>
              <a:t>Hotel food operations consultancy including restaurant planning, kitchen systems, and hospitality execution.</a:t>
            </a:r>
          </a:p>
        </p:txBody>
      </p:sp>
      <p:sp>
        <p:nvSpPr>
          <p:cNvPr id="26" name="TextBox 26"/>
          <p:cNvSpPr txBox="1"/>
          <p:nvPr/>
        </p:nvSpPr>
        <p:spPr>
          <a:xfrm>
            <a:off x="12651940" y="6152582"/>
            <a:ext cx="5636060" cy="450850"/>
          </a:xfrm>
          <a:prstGeom prst="rect">
            <a:avLst/>
          </a:prstGeom>
        </p:spPr>
        <p:txBody>
          <a:bodyPr lIns="0" tIns="0" rIns="0" bIns="0" rtlCol="0" anchor="t">
            <a:spAutoFit/>
          </a:bodyPr>
          <a:lstStyle/>
          <a:p>
            <a:pPr marL="474979" lvl="1" indent="-237490" algn="l">
              <a:lnSpc>
                <a:spcPts val="3739"/>
              </a:lnSpc>
              <a:buAutoNum type="arabicPeriod"/>
            </a:pPr>
            <a:r>
              <a:rPr lang="en-US" sz="2199" b="1">
                <a:solidFill>
                  <a:srgbClr val="FFA800"/>
                </a:solidFill>
                <a:latin typeface="Poppins Bold"/>
                <a:ea typeface="Poppins Bold"/>
                <a:cs typeface="Poppins Bold"/>
                <a:sym typeface="Poppins Bold"/>
              </a:rPr>
              <a:t>The Sultan Hotel – Islamabad</a:t>
            </a:r>
          </a:p>
        </p:txBody>
      </p:sp>
      <p:sp>
        <p:nvSpPr>
          <p:cNvPr id="27" name="TextBox 27"/>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8"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028700" y="8982654"/>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1696355" y="4302201"/>
            <a:ext cx="499546" cy="499546"/>
            <a:chOff x="0" y="0"/>
            <a:chExt cx="146315" cy="146315"/>
          </a:xfrm>
        </p:grpSpPr>
        <p:sp>
          <p:nvSpPr>
            <p:cNvPr id="9" name="Freeform 9"/>
            <p:cNvSpPr/>
            <p:nvPr/>
          </p:nvSpPr>
          <p:spPr>
            <a:xfrm>
              <a:off x="0" y="0"/>
              <a:ext cx="146315" cy="146315"/>
            </a:xfrm>
            <a:custGeom>
              <a:avLst/>
              <a:gdLst/>
              <a:ahLst/>
              <a:cxnLst/>
              <a:rect l="l" t="t" r="r" b="b"/>
              <a:pathLst>
                <a:path w="146315" h="146315">
                  <a:moveTo>
                    <a:pt x="73157" y="0"/>
                  </a:moveTo>
                  <a:lnTo>
                    <a:pt x="73157" y="0"/>
                  </a:lnTo>
                  <a:cubicBezTo>
                    <a:pt x="113561" y="0"/>
                    <a:pt x="146315" y="32754"/>
                    <a:pt x="146315" y="73157"/>
                  </a:cubicBezTo>
                  <a:lnTo>
                    <a:pt x="146315" y="73157"/>
                  </a:lnTo>
                  <a:cubicBezTo>
                    <a:pt x="146315" y="113561"/>
                    <a:pt x="113561" y="146315"/>
                    <a:pt x="73157" y="146315"/>
                  </a:cubicBezTo>
                  <a:lnTo>
                    <a:pt x="73157" y="146315"/>
                  </a:lnTo>
                  <a:cubicBezTo>
                    <a:pt x="32754" y="146315"/>
                    <a:pt x="0" y="113561"/>
                    <a:pt x="0" y="73157"/>
                  </a:cubicBezTo>
                  <a:lnTo>
                    <a:pt x="0" y="73157"/>
                  </a:lnTo>
                  <a:cubicBezTo>
                    <a:pt x="0" y="32754"/>
                    <a:pt x="32754" y="0"/>
                    <a:pt x="73157" y="0"/>
                  </a:cubicBezTo>
                  <a:close/>
                </a:path>
              </a:pathLst>
            </a:custGeom>
            <a:solidFill>
              <a:srgbClr val="FFA800"/>
            </a:solidFill>
          </p:spPr>
          <p:txBody>
            <a:bodyPr/>
            <a:lstStyle/>
            <a:p>
              <a:endParaRPr lang="en-US"/>
            </a:p>
          </p:txBody>
        </p:sp>
        <p:sp>
          <p:nvSpPr>
            <p:cNvPr id="10" name="TextBox 10"/>
            <p:cNvSpPr txBox="1"/>
            <p:nvPr/>
          </p:nvSpPr>
          <p:spPr>
            <a:xfrm>
              <a:off x="0" y="-66675"/>
              <a:ext cx="146315" cy="212990"/>
            </a:xfrm>
            <a:prstGeom prst="rect">
              <a:avLst/>
            </a:prstGeom>
          </p:spPr>
          <p:txBody>
            <a:bodyPr lIns="50800" tIns="50800" rIns="50800" bIns="50800" rtlCol="0" anchor="ctr"/>
            <a:lstStyle/>
            <a:p>
              <a:pPr algn="ctr">
                <a:lnSpc>
                  <a:spcPts val="2800"/>
                </a:lnSpc>
              </a:pPr>
              <a:endParaRPr/>
            </a:p>
          </p:txBody>
        </p:sp>
      </p:grpSp>
      <p:sp>
        <p:nvSpPr>
          <p:cNvPr id="11" name="Freeform 11"/>
          <p:cNvSpPr/>
          <p:nvPr/>
        </p:nvSpPr>
        <p:spPr>
          <a:xfrm>
            <a:off x="1818325" y="4460754"/>
            <a:ext cx="255607" cy="182440"/>
          </a:xfrm>
          <a:custGeom>
            <a:avLst/>
            <a:gdLst/>
            <a:ahLst/>
            <a:cxnLst/>
            <a:rect l="l" t="t" r="r" b="b"/>
            <a:pathLst>
              <a:path w="255607" h="182440">
                <a:moveTo>
                  <a:pt x="0" y="0"/>
                </a:moveTo>
                <a:lnTo>
                  <a:pt x="255607" y="0"/>
                </a:lnTo>
                <a:lnTo>
                  <a:pt x="255607" y="182440"/>
                </a:lnTo>
                <a:lnTo>
                  <a:pt x="0" y="18244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2" name="Group 12"/>
          <p:cNvGrpSpPr/>
          <p:nvPr/>
        </p:nvGrpSpPr>
        <p:grpSpPr>
          <a:xfrm>
            <a:off x="6418746" y="4302201"/>
            <a:ext cx="499546" cy="499546"/>
            <a:chOff x="0" y="0"/>
            <a:chExt cx="146315" cy="146315"/>
          </a:xfrm>
        </p:grpSpPr>
        <p:sp>
          <p:nvSpPr>
            <p:cNvPr id="13" name="Freeform 13"/>
            <p:cNvSpPr/>
            <p:nvPr/>
          </p:nvSpPr>
          <p:spPr>
            <a:xfrm>
              <a:off x="0" y="0"/>
              <a:ext cx="146315" cy="146315"/>
            </a:xfrm>
            <a:custGeom>
              <a:avLst/>
              <a:gdLst/>
              <a:ahLst/>
              <a:cxnLst/>
              <a:rect l="l" t="t" r="r" b="b"/>
              <a:pathLst>
                <a:path w="146315" h="146315">
                  <a:moveTo>
                    <a:pt x="73157" y="0"/>
                  </a:moveTo>
                  <a:lnTo>
                    <a:pt x="73157" y="0"/>
                  </a:lnTo>
                  <a:cubicBezTo>
                    <a:pt x="113561" y="0"/>
                    <a:pt x="146315" y="32754"/>
                    <a:pt x="146315" y="73157"/>
                  </a:cubicBezTo>
                  <a:lnTo>
                    <a:pt x="146315" y="73157"/>
                  </a:lnTo>
                  <a:cubicBezTo>
                    <a:pt x="146315" y="113561"/>
                    <a:pt x="113561" y="146315"/>
                    <a:pt x="73157" y="146315"/>
                  </a:cubicBezTo>
                  <a:lnTo>
                    <a:pt x="73157" y="146315"/>
                  </a:lnTo>
                  <a:cubicBezTo>
                    <a:pt x="32754" y="146315"/>
                    <a:pt x="0" y="113561"/>
                    <a:pt x="0" y="73157"/>
                  </a:cubicBezTo>
                  <a:lnTo>
                    <a:pt x="0" y="73157"/>
                  </a:lnTo>
                  <a:cubicBezTo>
                    <a:pt x="0" y="32754"/>
                    <a:pt x="32754" y="0"/>
                    <a:pt x="73157" y="0"/>
                  </a:cubicBezTo>
                  <a:close/>
                </a:path>
              </a:pathLst>
            </a:custGeom>
            <a:solidFill>
              <a:srgbClr val="FFA800"/>
            </a:solidFill>
          </p:spPr>
          <p:txBody>
            <a:bodyPr/>
            <a:lstStyle/>
            <a:p>
              <a:endParaRPr lang="en-US"/>
            </a:p>
          </p:txBody>
        </p:sp>
        <p:sp>
          <p:nvSpPr>
            <p:cNvPr id="14" name="TextBox 14"/>
            <p:cNvSpPr txBox="1"/>
            <p:nvPr/>
          </p:nvSpPr>
          <p:spPr>
            <a:xfrm>
              <a:off x="0" y="-66675"/>
              <a:ext cx="146315" cy="212990"/>
            </a:xfrm>
            <a:prstGeom prst="rect">
              <a:avLst/>
            </a:prstGeom>
          </p:spPr>
          <p:txBody>
            <a:bodyPr lIns="50800" tIns="50800" rIns="50800" bIns="50800" rtlCol="0" anchor="ctr"/>
            <a:lstStyle/>
            <a:p>
              <a:pPr algn="ctr">
                <a:lnSpc>
                  <a:spcPts val="2800"/>
                </a:lnSpc>
              </a:pPr>
              <a:endParaRPr/>
            </a:p>
          </p:txBody>
        </p:sp>
      </p:grpSp>
      <p:grpSp>
        <p:nvGrpSpPr>
          <p:cNvPr id="15" name="Group 15"/>
          <p:cNvGrpSpPr/>
          <p:nvPr/>
        </p:nvGrpSpPr>
        <p:grpSpPr>
          <a:xfrm>
            <a:off x="1696355" y="6015816"/>
            <a:ext cx="499546" cy="499546"/>
            <a:chOff x="0" y="0"/>
            <a:chExt cx="146315" cy="146315"/>
          </a:xfrm>
        </p:grpSpPr>
        <p:sp>
          <p:nvSpPr>
            <p:cNvPr id="16" name="Freeform 16"/>
            <p:cNvSpPr/>
            <p:nvPr/>
          </p:nvSpPr>
          <p:spPr>
            <a:xfrm>
              <a:off x="0" y="0"/>
              <a:ext cx="146315" cy="146315"/>
            </a:xfrm>
            <a:custGeom>
              <a:avLst/>
              <a:gdLst/>
              <a:ahLst/>
              <a:cxnLst/>
              <a:rect l="l" t="t" r="r" b="b"/>
              <a:pathLst>
                <a:path w="146315" h="146315">
                  <a:moveTo>
                    <a:pt x="73157" y="0"/>
                  </a:moveTo>
                  <a:lnTo>
                    <a:pt x="73157" y="0"/>
                  </a:lnTo>
                  <a:cubicBezTo>
                    <a:pt x="113561" y="0"/>
                    <a:pt x="146315" y="32754"/>
                    <a:pt x="146315" y="73157"/>
                  </a:cubicBezTo>
                  <a:lnTo>
                    <a:pt x="146315" y="73157"/>
                  </a:lnTo>
                  <a:cubicBezTo>
                    <a:pt x="146315" y="113561"/>
                    <a:pt x="113561" y="146315"/>
                    <a:pt x="73157" y="146315"/>
                  </a:cubicBezTo>
                  <a:lnTo>
                    <a:pt x="73157" y="146315"/>
                  </a:lnTo>
                  <a:cubicBezTo>
                    <a:pt x="32754" y="146315"/>
                    <a:pt x="0" y="113561"/>
                    <a:pt x="0" y="73157"/>
                  </a:cubicBezTo>
                  <a:lnTo>
                    <a:pt x="0" y="73157"/>
                  </a:lnTo>
                  <a:cubicBezTo>
                    <a:pt x="0" y="32754"/>
                    <a:pt x="32754" y="0"/>
                    <a:pt x="73157" y="0"/>
                  </a:cubicBezTo>
                  <a:close/>
                </a:path>
              </a:pathLst>
            </a:custGeom>
            <a:solidFill>
              <a:srgbClr val="FFA800"/>
            </a:solidFill>
          </p:spPr>
          <p:txBody>
            <a:bodyPr/>
            <a:lstStyle/>
            <a:p>
              <a:endParaRPr lang="en-US"/>
            </a:p>
          </p:txBody>
        </p:sp>
        <p:sp>
          <p:nvSpPr>
            <p:cNvPr id="17" name="TextBox 17"/>
            <p:cNvSpPr txBox="1"/>
            <p:nvPr/>
          </p:nvSpPr>
          <p:spPr>
            <a:xfrm>
              <a:off x="0" y="-66675"/>
              <a:ext cx="146315" cy="212990"/>
            </a:xfrm>
            <a:prstGeom prst="rect">
              <a:avLst/>
            </a:prstGeom>
          </p:spPr>
          <p:txBody>
            <a:bodyPr lIns="50800" tIns="50800" rIns="50800" bIns="50800" rtlCol="0" anchor="ctr"/>
            <a:lstStyle/>
            <a:p>
              <a:pPr algn="ctr">
                <a:lnSpc>
                  <a:spcPts val="2800"/>
                </a:lnSpc>
              </a:pPr>
              <a:endParaRPr/>
            </a:p>
          </p:txBody>
        </p:sp>
      </p:grpSp>
      <p:grpSp>
        <p:nvGrpSpPr>
          <p:cNvPr id="18" name="Group 18"/>
          <p:cNvGrpSpPr/>
          <p:nvPr/>
        </p:nvGrpSpPr>
        <p:grpSpPr>
          <a:xfrm>
            <a:off x="6430258" y="6015816"/>
            <a:ext cx="499546" cy="499546"/>
            <a:chOff x="0" y="0"/>
            <a:chExt cx="146315" cy="146315"/>
          </a:xfrm>
        </p:grpSpPr>
        <p:sp>
          <p:nvSpPr>
            <p:cNvPr id="19" name="Freeform 19"/>
            <p:cNvSpPr/>
            <p:nvPr/>
          </p:nvSpPr>
          <p:spPr>
            <a:xfrm>
              <a:off x="0" y="0"/>
              <a:ext cx="146315" cy="146315"/>
            </a:xfrm>
            <a:custGeom>
              <a:avLst/>
              <a:gdLst/>
              <a:ahLst/>
              <a:cxnLst/>
              <a:rect l="l" t="t" r="r" b="b"/>
              <a:pathLst>
                <a:path w="146315" h="146315">
                  <a:moveTo>
                    <a:pt x="73157" y="0"/>
                  </a:moveTo>
                  <a:lnTo>
                    <a:pt x="73157" y="0"/>
                  </a:lnTo>
                  <a:cubicBezTo>
                    <a:pt x="113561" y="0"/>
                    <a:pt x="146315" y="32754"/>
                    <a:pt x="146315" y="73157"/>
                  </a:cubicBezTo>
                  <a:lnTo>
                    <a:pt x="146315" y="73157"/>
                  </a:lnTo>
                  <a:cubicBezTo>
                    <a:pt x="146315" y="113561"/>
                    <a:pt x="113561" y="146315"/>
                    <a:pt x="73157" y="146315"/>
                  </a:cubicBezTo>
                  <a:lnTo>
                    <a:pt x="73157" y="146315"/>
                  </a:lnTo>
                  <a:cubicBezTo>
                    <a:pt x="32754" y="146315"/>
                    <a:pt x="0" y="113561"/>
                    <a:pt x="0" y="73157"/>
                  </a:cubicBezTo>
                  <a:lnTo>
                    <a:pt x="0" y="73157"/>
                  </a:lnTo>
                  <a:cubicBezTo>
                    <a:pt x="0" y="32754"/>
                    <a:pt x="32754" y="0"/>
                    <a:pt x="73157" y="0"/>
                  </a:cubicBezTo>
                  <a:close/>
                </a:path>
              </a:pathLst>
            </a:custGeom>
            <a:solidFill>
              <a:srgbClr val="FFA800"/>
            </a:solidFill>
          </p:spPr>
          <p:txBody>
            <a:bodyPr/>
            <a:lstStyle/>
            <a:p>
              <a:endParaRPr lang="en-US"/>
            </a:p>
          </p:txBody>
        </p:sp>
        <p:sp>
          <p:nvSpPr>
            <p:cNvPr id="20" name="TextBox 20"/>
            <p:cNvSpPr txBox="1"/>
            <p:nvPr/>
          </p:nvSpPr>
          <p:spPr>
            <a:xfrm>
              <a:off x="0" y="-66675"/>
              <a:ext cx="146315" cy="212990"/>
            </a:xfrm>
            <a:prstGeom prst="rect">
              <a:avLst/>
            </a:prstGeom>
          </p:spPr>
          <p:txBody>
            <a:bodyPr lIns="50800" tIns="50800" rIns="50800" bIns="50800" rtlCol="0" anchor="ctr"/>
            <a:lstStyle/>
            <a:p>
              <a:pPr algn="ctr">
                <a:lnSpc>
                  <a:spcPts val="2800"/>
                </a:lnSpc>
              </a:pPr>
              <a:endParaRPr/>
            </a:p>
          </p:txBody>
        </p:sp>
      </p:grpSp>
      <p:sp>
        <p:nvSpPr>
          <p:cNvPr id="21" name="Freeform 21"/>
          <p:cNvSpPr/>
          <p:nvPr/>
        </p:nvSpPr>
        <p:spPr>
          <a:xfrm>
            <a:off x="6522769" y="4406224"/>
            <a:ext cx="291499" cy="291499"/>
          </a:xfrm>
          <a:custGeom>
            <a:avLst/>
            <a:gdLst/>
            <a:ahLst/>
            <a:cxnLst/>
            <a:rect l="l" t="t" r="r" b="b"/>
            <a:pathLst>
              <a:path w="291499" h="291499">
                <a:moveTo>
                  <a:pt x="0" y="0"/>
                </a:moveTo>
                <a:lnTo>
                  <a:pt x="291500" y="0"/>
                </a:lnTo>
                <a:lnTo>
                  <a:pt x="291500" y="291500"/>
                </a:lnTo>
                <a:lnTo>
                  <a:pt x="0" y="2915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2" name="Freeform 22"/>
          <p:cNvSpPr/>
          <p:nvPr/>
        </p:nvSpPr>
        <p:spPr>
          <a:xfrm>
            <a:off x="1801847" y="6132368"/>
            <a:ext cx="266443" cy="266443"/>
          </a:xfrm>
          <a:custGeom>
            <a:avLst/>
            <a:gdLst/>
            <a:ahLst/>
            <a:cxnLst/>
            <a:rect l="l" t="t" r="r" b="b"/>
            <a:pathLst>
              <a:path w="266443" h="266443">
                <a:moveTo>
                  <a:pt x="0" y="0"/>
                </a:moveTo>
                <a:lnTo>
                  <a:pt x="266443" y="0"/>
                </a:lnTo>
                <a:lnTo>
                  <a:pt x="266443" y="266443"/>
                </a:lnTo>
                <a:lnTo>
                  <a:pt x="0" y="26644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3" name="Freeform 23"/>
          <p:cNvSpPr/>
          <p:nvPr/>
        </p:nvSpPr>
        <p:spPr>
          <a:xfrm>
            <a:off x="6561442" y="6112874"/>
            <a:ext cx="299322" cy="305430"/>
          </a:xfrm>
          <a:custGeom>
            <a:avLst/>
            <a:gdLst/>
            <a:ahLst/>
            <a:cxnLst/>
            <a:rect l="l" t="t" r="r" b="b"/>
            <a:pathLst>
              <a:path w="299322" h="305430">
                <a:moveTo>
                  <a:pt x="0" y="0"/>
                </a:moveTo>
                <a:lnTo>
                  <a:pt x="299322" y="0"/>
                </a:lnTo>
                <a:lnTo>
                  <a:pt x="299322" y="305431"/>
                </a:lnTo>
                <a:lnTo>
                  <a:pt x="0" y="30543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24" name="Group 24"/>
          <p:cNvGrpSpPr/>
          <p:nvPr/>
        </p:nvGrpSpPr>
        <p:grpSpPr>
          <a:xfrm>
            <a:off x="10324276" y="2039933"/>
            <a:ext cx="8601038" cy="6067587"/>
            <a:chOff x="0" y="0"/>
            <a:chExt cx="1406317" cy="992084"/>
          </a:xfrm>
        </p:grpSpPr>
        <p:sp>
          <p:nvSpPr>
            <p:cNvPr id="25" name="Freeform 25"/>
            <p:cNvSpPr/>
            <p:nvPr/>
          </p:nvSpPr>
          <p:spPr>
            <a:xfrm>
              <a:off x="0" y="0"/>
              <a:ext cx="1406317" cy="992084"/>
            </a:xfrm>
            <a:custGeom>
              <a:avLst/>
              <a:gdLst/>
              <a:ahLst/>
              <a:cxnLst/>
              <a:rect l="l" t="t" r="r" b="b"/>
              <a:pathLst>
                <a:path w="1406317" h="992084">
                  <a:moveTo>
                    <a:pt x="20703" y="0"/>
                  </a:moveTo>
                  <a:lnTo>
                    <a:pt x="1385614" y="0"/>
                  </a:lnTo>
                  <a:cubicBezTo>
                    <a:pt x="1397048" y="0"/>
                    <a:pt x="1406317" y="9269"/>
                    <a:pt x="1406317" y="20703"/>
                  </a:cubicBezTo>
                  <a:lnTo>
                    <a:pt x="1406317" y="971381"/>
                  </a:lnTo>
                  <a:cubicBezTo>
                    <a:pt x="1406317" y="976872"/>
                    <a:pt x="1404136" y="982137"/>
                    <a:pt x="1400253" y="986020"/>
                  </a:cubicBezTo>
                  <a:cubicBezTo>
                    <a:pt x="1396370" y="989902"/>
                    <a:pt x="1391105" y="992084"/>
                    <a:pt x="1385614" y="992084"/>
                  </a:cubicBezTo>
                  <a:lnTo>
                    <a:pt x="20703" y="992084"/>
                  </a:lnTo>
                  <a:cubicBezTo>
                    <a:pt x="15212" y="992084"/>
                    <a:pt x="9946" y="989902"/>
                    <a:pt x="6064" y="986020"/>
                  </a:cubicBezTo>
                  <a:cubicBezTo>
                    <a:pt x="2181" y="982137"/>
                    <a:pt x="0" y="976872"/>
                    <a:pt x="0" y="971381"/>
                  </a:cubicBezTo>
                  <a:lnTo>
                    <a:pt x="0" y="20703"/>
                  </a:lnTo>
                  <a:cubicBezTo>
                    <a:pt x="0" y="15212"/>
                    <a:pt x="2181" y="9946"/>
                    <a:pt x="6064" y="6064"/>
                  </a:cubicBezTo>
                  <a:cubicBezTo>
                    <a:pt x="9946" y="2181"/>
                    <a:pt x="15212" y="0"/>
                    <a:pt x="20703" y="0"/>
                  </a:cubicBezTo>
                  <a:close/>
                </a:path>
              </a:pathLst>
            </a:custGeom>
            <a:blipFill>
              <a:blip r:embed="rId8"/>
              <a:stretch>
                <a:fillRect t="-19526" b="-69707"/>
              </a:stretch>
            </a:blipFill>
          </p:spPr>
          <p:txBody>
            <a:bodyPr/>
            <a:lstStyle/>
            <a:p>
              <a:endParaRPr lang="en-US"/>
            </a:p>
          </p:txBody>
        </p:sp>
      </p:grpSp>
      <p:grpSp>
        <p:nvGrpSpPr>
          <p:cNvPr id="26" name="Group 26"/>
          <p:cNvGrpSpPr/>
          <p:nvPr/>
        </p:nvGrpSpPr>
        <p:grpSpPr>
          <a:xfrm>
            <a:off x="235834" y="134517"/>
            <a:ext cx="1788366" cy="1788366"/>
            <a:chOff x="0" y="0"/>
            <a:chExt cx="6350000" cy="6350000"/>
          </a:xfrm>
        </p:grpSpPr>
        <p:sp>
          <p:nvSpPr>
            <p:cNvPr id="27" name="Freeform 27"/>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9"/>
              <a:stretch>
                <a:fillRect l="-14120" t="-14337" r="-13930" b="-13712"/>
              </a:stretch>
            </a:blipFill>
            <a:ln w="38100" cap="sq">
              <a:solidFill>
                <a:srgbClr val="FFA800"/>
              </a:solidFill>
              <a:prstDash val="solid"/>
              <a:miter/>
            </a:ln>
          </p:spPr>
          <p:txBody>
            <a:bodyPr/>
            <a:lstStyle/>
            <a:p>
              <a:endParaRPr lang="en-US"/>
            </a:p>
          </p:txBody>
        </p:sp>
      </p:grpSp>
      <p:sp>
        <p:nvSpPr>
          <p:cNvPr id="28" name="TextBox 28"/>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29" name="TextBox 29"/>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30" name="TextBox 30"/>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31" name="TextBox 31"/>
          <p:cNvSpPr txBox="1"/>
          <p:nvPr/>
        </p:nvSpPr>
        <p:spPr>
          <a:xfrm>
            <a:off x="1696355" y="2030408"/>
            <a:ext cx="6043219" cy="1381125"/>
          </a:xfrm>
          <a:prstGeom prst="rect">
            <a:avLst/>
          </a:prstGeom>
        </p:spPr>
        <p:txBody>
          <a:bodyPr lIns="0" tIns="0" rIns="0" bIns="0" rtlCol="0" anchor="t">
            <a:spAutoFit/>
          </a:bodyPr>
          <a:lstStyle/>
          <a:p>
            <a:pPr marL="0" lvl="0" indent="0" algn="l">
              <a:lnSpc>
                <a:spcPts val="10800"/>
              </a:lnSpc>
            </a:pPr>
            <a:r>
              <a:rPr lang="en-US" sz="9000">
                <a:solidFill>
                  <a:srgbClr val="FFFFFF"/>
                </a:solidFill>
                <a:latin typeface="Anton"/>
                <a:ea typeface="Anton"/>
                <a:cs typeface="Anton"/>
                <a:sym typeface="Anton"/>
              </a:rPr>
              <a:t>GET IN TOUCH</a:t>
            </a:r>
          </a:p>
        </p:txBody>
      </p:sp>
      <p:sp>
        <p:nvSpPr>
          <p:cNvPr id="32" name="TextBox 32"/>
          <p:cNvSpPr txBox="1"/>
          <p:nvPr/>
        </p:nvSpPr>
        <p:spPr>
          <a:xfrm>
            <a:off x="2346609" y="4848686"/>
            <a:ext cx="3468296" cy="319405"/>
          </a:xfrm>
          <a:prstGeom prst="rect">
            <a:avLst/>
          </a:prstGeom>
        </p:spPr>
        <p:txBody>
          <a:bodyPr lIns="0" tIns="0" rIns="0" bIns="0" rtlCol="0" anchor="t">
            <a:spAutoFit/>
          </a:bodyPr>
          <a:lstStyle/>
          <a:p>
            <a:pPr algn="just">
              <a:lnSpc>
                <a:spcPts val="2360"/>
              </a:lnSpc>
            </a:pPr>
            <a:r>
              <a:rPr lang="en-US" sz="2000">
                <a:solidFill>
                  <a:srgbClr val="FFFFFF"/>
                </a:solidFill>
                <a:latin typeface="Poppins"/>
                <a:ea typeface="Poppins"/>
                <a:cs typeface="Poppins"/>
                <a:sym typeface="Poppins"/>
              </a:rPr>
              <a:t>hilyas532@gmail.com</a:t>
            </a:r>
          </a:p>
        </p:txBody>
      </p:sp>
      <p:sp>
        <p:nvSpPr>
          <p:cNvPr id="33" name="TextBox 33"/>
          <p:cNvSpPr txBox="1"/>
          <p:nvPr/>
        </p:nvSpPr>
        <p:spPr>
          <a:xfrm>
            <a:off x="2346609" y="4370999"/>
            <a:ext cx="1945339" cy="333375"/>
          </a:xfrm>
          <a:prstGeom prst="rect">
            <a:avLst/>
          </a:prstGeom>
        </p:spPr>
        <p:txBody>
          <a:bodyPr lIns="0" tIns="0" rIns="0" bIns="0" rtlCol="0" anchor="t">
            <a:spAutoFit/>
          </a:bodyPr>
          <a:lstStyle/>
          <a:p>
            <a:pPr algn="just">
              <a:lnSpc>
                <a:spcPts val="2400"/>
              </a:lnSpc>
            </a:pPr>
            <a:r>
              <a:rPr lang="en-US" sz="2000" b="1">
                <a:solidFill>
                  <a:srgbClr val="FFFFFF"/>
                </a:solidFill>
                <a:latin typeface="Poppins Bold"/>
                <a:ea typeface="Poppins Bold"/>
                <a:cs typeface="Poppins Bold"/>
                <a:sym typeface="Poppins Bold"/>
              </a:rPr>
              <a:t>Email</a:t>
            </a:r>
          </a:p>
        </p:txBody>
      </p:sp>
      <p:sp>
        <p:nvSpPr>
          <p:cNvPr id="34" name="TextBox 34"/>
          <p:cNvSpPr txBox="1"/>
          <p:nvPr/>
        </p:nvSpPr>
        <p:spPr>
          <a:xfrm>
            <a:off x="2473224" y="6084615"/>
            <a:ext cx="1945339" cy="333375"/>
          </a:xfrm>
          <a:prstGeom prst="rect">
            <a:avLst/>
          </a:prstGeom>
        </p:spPr>
        <p:txBody>
          <a:bodyPr lIns="0" tIns="0" rIns="0" bIns="0" rtlCol="0" anchor="t">
            <a:spAutoFit/>
          </a:bodyPr>
          <a:lstStyle/>
          <a:p>
            <a:pPr algn="l">
              <a:lnSpc>
                <a:spcPts val="2400"/>
              </a:lnSpc>
            </a:pPr>
            <a:r>
              <a:rPr lang="en-US" sz="2000" b="1">
                <a:solidFill>
                  <a:srgbClr val="FFFFFF"/>
                </a:solidFill>
                <a:latin typeface="Poppins Bold"/>
                <a:ea typeface="Poppins Bold"/>
                <a:cs typeface="Poppins Bold"/>
                <a:sym typeface="Poppins Bold"/>
              </a:rPr>
              <a:t>Website</a:t>
            </a:r>
          </a:p>
        </p:txBody>
      </p:sp>
      <p:sp>
        <p:nvSpPr>
          <p:cNvPr id="35" name="TextBox 35"/>
          <p:cNvSpPr txBox="1"/>
          <p:nvPr/>
        </p:nvSpPr>
        <p:spPr>
          <a:xfrm>
            <a:off x="2473224" y="6414664"/>
            <a:ext cx="3704103" cy="614680"/>
          </a:xfrm>
          <a:prstGeom prst="rect">
            <a:avLst/>
          </a:prstGeom>
        </p:spPr>
        <p:txBody>
          <a:bodyPr lIns="0" tIns="0" rIns="0" bIns="0" rtlCol="0" anchor="t">
            <a:spAutoFit/>
          </a:bodyPr>
          <a:lstStyle/>
          <a:p>
            <a:pPr algn="l">
              <a:lnSpc>
                <a:spcPts val="2360"/>
              </a:lnSpc>
            </a:pPr>
            <a:r>
              <a:rPr lang="en-US" sz="2000" u="sng">
                <a:solidFill>
                  <a:srgbClr val="FFFFFF"/>
                </a:solidFill>
                <a:latin typeface="Poppins"/>
                <a:ea typeface="Poppins"/>
                <a:cs typeface="Poppins"/>
                <a:sym typeface="Poppins"/>
                <a:hlinkClick r:id="rId10" tooltip="https://globalfoodandhospitalityconsultant.com"/>
              </a:rPr>
              <a:t>www.globalfoodsandhospitalityconsultant.com</a:t>
            </a:r>
          </a:p>
        </p:txBody>
      </p:sp>
      <p:sp>
        <p:nvSpPr>
          <p:cNvPr id="36" name="TextBox 36"/>
          <p:cNvSpPr txBox="1"/>
          <p:nvPr/>
        </p:nvSpPr>
        <p:spPr>
          <a:xfrm>
            <a:off x="7127571" y="4370999"/>
            <a:ext cx="1945339" cy="333375"/>
          </a:xfrm>
          <a:prstGeom prst="rect">
            <a:avLst/>
          </a:prstGeom>
        </p:spPr>
        <p:txBody>
          <a:bodyPr lIns="0" tIns="0" rIns="0" bIns="0" rtlCol="0" anchor="t">
            <a:spAutoFit/>
          </a:bodyPr>
          <a:lstStyle/>
          <a:p>
            <a:pPr algn="just">
              <a:lnSpc>
                <a:spcPts val="2400"/>
              </a:lnSpc>
            </a:pPr>
            <a:r>
              <a:rPr lang="en-US" sz="2000" b="1">
                <a:solidFill>
                  <a:srgbClr val="FFFFFF"/>
                </a:solidFill>
                <a:latin typeface="Poppins Bold"/>
                <a:ea typeface="Poppins Bold"/>
                <a:cs typeface="Poppins Bold"/>
                <a:sym typeface="Poppins Bold"/>
              </a:rPr>
              <a:t>Social Media</a:t>
            </a:r>
          </a:p>
        </p:txBody>
      </p:sp>
      <p:sp>
        <p:nvSpPr>
          <p:cNvPr id="37" name="TextBox 37"/>
          <p:cNvSpPr txBox="1"/>
          <p:nvPr/>
        </p:nvSpPr>
        <p:spPr>
          <a:xfrm>
            <a:off x="7127571" y="4848686"/>
            <a:ext cx="2996680" cy="319405"/>
          </a:xfrm>
          <a:prstGeom prst="rect">
            <a:avLst/>
          </a:prstGeom>
        </p:spPr>
        <p:txBody>
          <a:bodyPr lIns="0" tIns="0" rIns="0" bIns="0" rtlCol="0" anchor="t">
            <a:spAutoFit/>
          </a:bodyPr>
          <a:lstStyle/>
          <a:p>
            <a:pPr algn="just">
              <a:lnSpc>
                <a:spcPts val="2360"/>
              </a:lnSpc>
            </a:pPr>
            <a:r>
              <a:rPr lang="en-US" sz="2000">
                <a:solidFill>
                  <a:srgbClr val="FFFFFF"/>
                </a:solidFill>
                <a:latin typeface="Poppins"/>
                <a:ea typeface="Poppins"/>
                <a:cs typeface="Poppins"/>
                <a:sym typeface="Poppins"/>
              </a:rPr>
              <a:t>@IlyasHussain</a:t>
            </a:r>
          </a:p>
        </p:txBody>
      </p:sp>
      <p:sp>
        <p:nvSpPr>
          <p:cNvPr id="38" name="TextBox 38"/>
          <p:cNvSpPr txBox="1"/>
          <p:nvPr/>
        </p:nvSpPr>
        <p:spPr>
          <a:xfrm>
            <a:off x="7265698" y="6084615"/>
            <a:ext cx="2446430" cy="333375"/>
          </a:xfrm>
          <a:prstGeom prst="rect">
            <a:avLst/>
          </a:prstGeom>
        </p:spPr>
        <p:txBody>
          <a:bodyPr lIns="0" tIns="0" rIns="0" bIns="0" rtlCol="0" anchor="t">
            <a:spAutoFit/>
          </a:bodyPr>
          <a:lstStyle/>
          <a:p>
            <a:pPr algn="l">
              <a:lnSpc>
                <a:spcPts val="2400"/>
              </a:lnSpc>
            </a:pPr>
            <a:r>
              <a:rPr lang="en-US" sz="2000" b="1">
                <a:solidFill>
                  <a:srgbClr val="FFFFFF"/>
                </a:solidFill>
                <a:latin typeface="Poppins Bold"/>
                <a:ea typeface="Poppins Bold"/>
                <a:cs typeface="Poppins Bold"/>
                <a:sym typeface="Poppins Bold"/>
              </a:rPr>
              <a:t>Phone Number</a:t>
            </a:r>
          </a:p>
        </p:txBody>
      </p:sp>
      <p:sp>
        <p:nvSpPr>
          <p:cNvPr id="39" name="TextBox 39"/>
          <p:cNvSpPr txBox="1"/>
          <p:nvPr/>
        </p:nvSpPr>
        <p:spPr>
          <a:xfrm>
            <a:off x="7265698" y="6562302"/>
            <a:ext cx="2446430" cy="319405"/>
          </a:xfrm>
          <a:prstGeom prst="rect">
            <a:avLst/>
          </a:prstGeom>
        </p:spPr>
        <p:txBody>
          <a:bodyPr lIns="0" tIns="0" rIns="0" bIns="0" rtlCol="0" anchor="t">
            <a:spAutoFit/>
          </a:bodyPr>
          <a:lstStyle/>
          <a:p>
            <a:pPr algn="l">
              <a:lnSpc>
                <a:spcPts val="2360"/>
              </a:lnSpc>
            </a:pPr>
            <a:r>
              <a:rPr lang="en-US" sz="2000">
                <a:solidFill>
                  <a:srgbClr val="FFFFFF"/>
                </a:solidFill>
                <a:latin typeface="Poppins"/>
                <a:ea typeface="Poppins"/>
                <a:cs typeface="Poppins"/>
                <a:sym typeface="Poppins"/>
              </a:rPr>
              <a:t>+92  3445316782</a:t>
            </a:r>
          </a:p>
        </p:txBody>
      </p:sp>
      <p:sp>
        <p:nvSpPr>
          <p:cNvPr id="40" name="TextBox 40"/>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41" name="TextBox 41"/>
          <p:cNvSpPr txBox="1"/>
          <p:nvPr/>
        </p:nvSpPr>
        <p:spPr>
          <a:xfrm>
            <a:off x="11267675" y="9191625"/>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10"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6877525" y="881714"/>
            <a:ext cx="293972" cy="29397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028700" y="8982654"/>
            <a:ext cx="667655" cy="275646"/>
            <a:chOff x="0" y="0"/>
            <a:chExt cx="890207" cy="367528"/>
          </a:xfrm>
        </p:grpSpPr>
        <p:sp>
          <p:nvSpPr>
            <p:cNvPr id="6" name="Freeform 6"/>
            <p:cNvSpPr/>
            <p:nvPr/>
          </p:nvSpPr>
          <p:spPr>
            <a:xfrm>
              <a:off x="0"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522679" y="0"/>
              <a:ext cx="367528" cy="367528"/>
            </a:xfrm>
            <a:custGeom>
              <a:avLst/>
              <a:gdLst/>
              <a:ahLst/>
              <a:cxnLst/>
              <a:rect l="l" t="t" r="r" b="b"/>
              <a:pathLst>
                <a:path w="367528" h="367528">
                  <a:moveTo>
                    <a:pt x="0" y="0"/>
                  </a:moveTo>
                  <a:lnTo>
                    <a:pt x="367528" y="0"/>
                  </a:lnTo>
                  <a:lnTo>
                    <a:pt x="367528" y="367528"/>
                  </a:lnTo>
                  <a:lnTo>
                    <a:pt x="0" y="3675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235834" y="134517"/>
            <a:ext cx="1788366" cy="1788366"/>
            <a:chOff x="0" y="0"/>
            <a:chExt cx="6350000" cy="6350000"/>
          </a:xfrm>
        </p:grpSpPr>
        <p:sp>
          <p:nvSpPr>
            <p:cNvPr id="9" name="Freeform 9"/>
            <p:cNvSpPr/>
            <p:nvPr/>
          </p:nvSpPr>
          <p:spPr>
            <a:xfrm>
              <a:off x="541020" y="537210"/>
              <a:ext cx="5255260" cy="5255260"/>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4"/>
              <a:stretch>
                <a:fillRect l="-14120" t="-14337" r="-13930" b="-13712"/>
              </a:stretch>
            </a:blipFill>
            <a:ln w="38100" cap="sq">
              <a:solidFill>
                <a:srgbClr val="FFA800"/>
              </a:solidFill>
              <a:prstDash val="solid"/>
              <a:miter/>
            </a:ln>
          </p:spPr>
          <p:txBody>
            <a:bodyPr/>
            <a:lstStyle/>
            <a:p>
              <a:endParaRPr lang="en-US"/>
            </a:p>
          </p:txBody>
        </p:sp>
      </p:grpSp>
      <p:sp>
        <p:nvSpPr>
          <p:cNvPr id="10" name="TextBox 10"/>
          <p:cNvSpPr txBox="1"/>
          <p:nvPr/>
        </p:nvSpPr>
        <p:spPr>
          <a:xfrm>
            <a:off x="1362528" y="2611797"/>
            <a:ext cx="14027132" cy="3408539"/>
          </a:xfrm>
          <a:prstGeom prst="rect">
            <a:avLst/>
          </a:prstGeom>
        </p:spPr>
        <p:txBody>
          <a:bodyPr lIns="0" tIns="0" rIns="0" bIns="0" rtlCol="0" anchor="t">
            <a:spAutoFit/>
          </a:bodyPr>
          <a:lstStyle/>
          <a:p>
            <a:pPr marL="0" lvl="0" indent="0" algn="l">
              <a:lnSpc>
                <a:spcPts val="25529"/>
              </a:lnSpc>
              <a:spcBef>
                <a:spcPct val="0"/>
              </a:spcBef>
            </a:pPr>
            <a:r>
              <a:rPr lang="en-US" sz="25787">
                <a:solidFill>
                  <a:srgbClr val="FFFFFF"/>
                </a:solidFill>
                <a:latin typeface="Anton"/>
                <a:ea typeface="Anton"/>
                <a:cs typeface="Anton"/>
                <a:sym typeface="Anton"/>
              </a:rPr>
              <a:t>THANK YOU</a:t>
            </a:r>
          </a:p>
        </p:txBody>
      </p:sp>
      <p:sp>
        <p:nvSpPr>
          <p:cNvPr id="11" name="Freeform 11"/>
          <p:cNvSpPr/>
          <p:nvPr/>
        </p:nvSpPr>
        <p:spPr>
          <a:xfrm>
            <a:off x="10673386" y="2831055"/>
            <a:ext cx="6204139" cy="7731014"/>
          </a:xfrm>
          <a:custGeom>
            <a:avLst/>
            <a:gdLst/>
            <a:ahLst/>
            <a:cxnLst/>
            <a:rect l="l" t="t" r="r" b="b"/>
            <a:pathLst>
              <a:path w="6204139" h="7731014">
                <a:moveTo>
                  <a:pt x="0" y="0"/>
                </a:moveTo>
                <a:lnTo>
                  <a:pt x="6204139" y="0"/>
                </a:lnTo>
                <a:lnTo>
                  <a:pt x="6204139" y="7731014"/>
                </a:lnTo>
                <a:lnTo>
                  <a:pt x="0" y="7731014"/>
                </a:lnTo>
                <a:lnTo>
                  <a:pt x="0" y="0"/>
                </a:lnTo>
                <a:close/>
              </a:path>
            </a:pathLst>
          </a:custGeom>
          <a:blipFill>
            <a:blip r:embed="rId5"/>
            <a:stretch>
              <a:fillRect/>
            </a:stretch>
          </a:blipFill>
        </p:spPr>
        <p:txBody>
          <a:bodyPr/>
          <a:lstStyle/>
          <a:p>
            <a:endParaRPr lang="en-US"/>
          </a:p>
        </p:txBody>
      </p:sp>
      <p:sp>
        <p:nvSpPr>
          <p:cNvPr id="12" name="TextBox 12"/>
          <p:cNvSpPr txBox="1"/>
          <p:nvPr/>
        </p:nvSpPr>
        <p:spPr>
          <a:xfrm>
            <a:off x="11493060"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Contact</a:t>
            </a:r>
          </a:p>
        </p:txBody>
      </p:sp>
      <p:sp>
        <p:nvSpPr>
          <p:cNvPr id="13" name="TextBox 13"/>
          <p:cNvSpPr txBox="1"/>
          <p:nvPr/>
        </p:nvSpPr>
        <p:spPr>
          <a:xfrm>
            <a:off x="5449842" y="820754"/>
            <a:ext cx="1345098"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Home</a:t>
            </a:r>
          </a:p>
        </p:txBody>
      </p:sp>
      <p:sp>
        <p:nvSpPr>
          <p:cNvPr id="14" name="TextBox 14"/>
          <p:cNvSpPr txBox="1"/>
          <p:nvPr/>
        </p:nvSpPr>
        <p:spPr>
          <a:xfrm>
            <a:off x="8533673" y="820754"/>
            <a:ext cx="1216312" cy="358742"/>
          </a:xfrm>
          <a:prstGeom prst="rect">
            <a:avLst/>
          </a:prstGeom>
        </p:spPr>
        <p:txBody>
          <a:bodyPr lIns="0" tIns="0" rIns="0" bIns="0" rtlCol="0" anchor="t">
            <a:spAutoFit/>
          </a:bodyPr>
          <a:lstStyle/>
          <a:p>
            <a:pPr algn="ctr">
              <a:lnSpc>
                <a:spcPts val="2799"/>
              </a:lnSpc>
              <a:spcBef>
                <a:spcPct val="0"/>
              </a:spcBef>
            </a:pPr>
            <a:r>
              <a:rPr lang="en-US" sz="1999">
                <a:solidFill>
                  <a:srgbClr val="FFFFFF"/>
                </a:solidFill>
                <a:latin typeface="Poppins"/>
                <a:ea typeface="Poppins"/>
                <a:cs typeface="Poppins"/>
                <a:sym typeface="Poppins"/>
              </a:rPr>
              <a:t>About</a:t>
            </a:r>
          </a:p>
        </p:txBody>
      </p:sp>
      <p:sp>
        <p:nvSpPr>
          <p:cNvPr id="15" name="TextBox 15"/>
          <p:cNvSpPr txBox="1"/>
          <p:nvPr/>
        </p:nvSpPr>
        <p:spPr>
          <a:xfrm>
            <a:off x="15389660" y="919814"/>
            <a:ext cx="2064673" cy="262890"/>
          </a:xfrm>
          <a:prstGeom prst="rect">
            <a:avLst/>
          </a:prstGeom>
        </p:spPr>
        <p:txBody>
          <a:bodyPr lIns="0" tIns="0" rIns="0" bIns="0" rtlCol="0" anchor="t">
            <a:spAutoFit/>
          </a:bodyPr>
          <a:lstStyle/>
          <a:p>
            <a:pPr marL="0" lvl="0" indent="0" algn="r">
              <a:lnSpc>
                <a:spcPts val="1980"/>
              </a:lnSpc>
              <a:spcBef>
                <a:spcPct val="0"/>
              </a:spcBef>
            </a:pPr>
            <a:r>
              <a:rPr lang="en-US" sz="2000">
                <a:solidFill>
                  <a:srgbClr val="FFA800"/>
                </a:solidFill>
                <a:latin typeface="Anton"/>
                <a:ea typeface="Anton"/>
                <a:cs typeface="Anton"/>
                <a:sym typeface="Anton"/>
              </a:rPr>
              <a:t>ILYAS HUSSAIN</a:t>
            </a:r>
          </a:p>
        </p:txBody>
      </p:sp>
      <p:sp>
        <p:nvSpPr>
          <p:cNvPr id="16" name="TextBox 16"/>
          <p:cNvSpPr txBox="1"/>
          <p:nvPr/>
        </p:nvSpPr>
        <p:spPr>
          <a:xfrm rot="-236624">
            <a:off x="2091897" y="5232794"/>
            <a:ext cx="7618826" cy="1404040"/>
          </a:xfrm>
          <a:prstGeom prst="rect">
            <a:avLst/>
          </a:prstGeom>
        </p:spPr>
        <p:txBody>
          <a:bodyPr lIns="0" tIns="0" rIns="0" bIns="0" rtlCol="0" anchor="t">
            <a:spAutoFit/>
          </a:bodyPr>
          <a:lstStyle/>
          <a:p>
            <a:pPr algn="l">
              <a:lnSpc>
                <a:spcPts val="11336"/>
              </a:lnSpc>
            </a:pPr>
            <a:r>
              <a:rPr lang="en-US" sz="8097">
                <a:solidFill>
                  <a:srgbClr val="FFA800"/>
                </a:solidFill>
                <a:latin typeface="Playlist Script"/>
                <a:ea typeface="Playlist Script"/>
                <a:cs typeface="Playlist Script"/>
                <a:sym typeface="Playlist Script"/>
              </a:rPr>
              <a:t>For Your Attention</a:t>
            </a:r>
          </a:p>
        </p:txBody>
      </p:sp>
      <p:sp>
        <p:nvSpPr>
          <p:cNvPr id="17" name="TextBox 17"/>
          <p:cNvSpPr txBox="1"/>
          <p:nvPr/>
        </p:nvSpPr>
        <p:spPr>
          <a:xfrm>
            <a:off x="2097468" y="8890000"/>
            <a:ext cx="6436205" cy="368300"/>
          </a:xfrm>
          <a:prstGeom prst="rect">
            <a:avLst/>
          </a:prstGeom>
        </p:spPr>
        <p:txBody>
          <a:bodyPr lIns="0" tIns="0" rIns="0" bIns="0" rtlCol="0" anchor="t">
            <a:spAutoFit/>
          </a:bodyPr>
          <a:lstStyle/>
          <a:p>
            <a:pPr algn="r">
              <a:lnSpc>
                <a:spcPts val="2800"/>
              </a:lnSpc>
            </a:pPr>
            <a:r>
              <a:rPr lang="en-US" sz="2000" u="sng">
                <a:solidFill>
                  <a:srgbClr val="FFFFFF"/>
                </a:solidFill>
                <a:latin typeface="Poppins"/>
                <a:ea typeface="Poppins"/>
                <a:cs typeface="Poppins"/>
                <a:sym typeface="Poppins"/>
                <a:hlinkClick r:id="rId6" tooltip="https://globalfoodandhospitalityconsultant.com"/>
              </a:rPr>
              <a:t>www.globalfoodsandhospitalityconsultant.com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1041</Words>
  <Application>Microsoft Office PowerPoint</Application>
  <PresentationFormat>Custom</PresentationFormat>
  <Paragraphs>183</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Playlist Script</vt:lpstr>
      <vt:lpstr>Calibri</vt:lpstr>
      <vt:lpstr>Poppins</vt:lpstr>
      <vt:lpstr>Anton</vt:lpstr>
      <vt:lpstr>Arial</vt:lpstr>
      <vt:lpstr>Poppins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Ilyas Portfolio</dc:title>
  <cp:lastModifiedBy>Sameer Ali</cp:lastModifiedBy>
  <cp:revision>2</cp:revision>
  <dcterms:created xsi:type="dcterms:W3CDTF">2006-08-16T00:00:00Z</dcterms:created>
  <dcterms:modified xsi:type="dcterms:W3CDTF">2026-04-26T05:43:19Z</dcterms:modified>
  <dc:identifier>DAHH66FJrJc</dc:identifier>
</cp:coreProperties>
</file>